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93" r:id="rId4"/>
    <p:sldId id="257" r:id="rId5"/>
    <p:sldId id="295" r:id="rId6"/>
    <p:sldId id="278" r:id="rId7"/>
    <p:sldId id="275" r:id="rId8"/>
    <p:sldId id="258" r:id="rId9"/>
    <p:sldId id="276" r:id="rId10"/>
    <p:sldId id="290" r:id="rId11"/>
    <p:sldId id="259" r:id="rId12"/>
    <p:sldId id="291" r:id="rId13"/>
    <p:sldId id="279" r:id="rId14"/>
    <p:sldId id="289" r:id="rId15"/>
    <p:sldId id="260" r:id="rId16"/>
    <p:sldId id="277" r:id="rId17"/>
    <p:sldId id="261" r:id="rId18"/>
    <p:sldId id="294" r:id="rId19"/>
    <p:sldId id="299" r:id="rId20"/>
    <p:sldId id="298" r:id="rId21"/>
    <p:sldId id="262" r:id="rId22"/>
    <p:sldId id="280" r:id="rId23"/>
    <p:sldId id="281" r:id="rId24"/>
    <p:sldId id="263" r:id="rId25"/>
    <p:sldId id="282" r:id="rId26"/>
    <p:sldId id="283" r:id="rId27"/>
    <p:sldId id="264" r:id="rId28"/>
    <p:sldId id="286" r:id="rId29"/>
    <p:sldId id="284" r:id="rId30"/>
    <p:sldId id="265" r:id="rId31"/>
    <p:sldId id="266" r:id="rId32"/>
    <p:sldId id="285" r:id="rId33"/>
    <p:sldId id="267" r:id="rId34"/>
    <p:sldId id="296" r:id="rId35"/>
    <p:sldId id="297" r:id="rId36"/>
    <p:sldId id="268" r:id="rId37"/>
    <p:sldId id="269" r:id="rId38"/>
    <p:sldId id="287" r:id="rId39"/>
    <p:sldId id="270" r:id="rId40"/>
    <p:sldId id="288" r:id="rId41"/>
    <p:sldId id="27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5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xmlns="" id="{381E3E65-AAF3-49CC-8613-FCF6894D3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6" r="1651" b="29915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C998072-124D-48E2-A6E2-8F1E8ED837F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xmlns="" id="{1E14E093-754E-4506-A8D6-FCE1C15C82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xmlns="" id="{CF21968D-4653-4795-8719-23625D73D4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C1932C4-6593-4E91-A419-A6DD5ACF2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xmlns="" id="{7760625D-64B1-4CBD-9E72-3A2E98F983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E71E0260-05A5-45ED-8B56-77316E5A94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AD29CF5D-216F-4967-90BD-0A39F6072B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xmlns="" id="{00059C3C-E45F-452B-B06F-6713C54567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xmlns="" id="{7B5AA5D5-8081-4AD6-9962-4DE4EBAA4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xmlns="" id="{A7DDA84B-1C5A-4E35-A4E5-A9948B088B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978399" y="1380068"/>
            <a:ext cx="65246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PE" dirty="0"/>
              <a:t>Sistema Circulatorio y Linfático 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09606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EB247C3-9CF1-4158-BC27-D85556CF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160" y="685800"/>
            <a:ext cx="6172200" cy="321243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6AABD40-6683-4DB0-8509-6078D7219428}"/>
              </a:ext>
            </a:extLst>
          </p:cNvPr>
          <p:cNvSpPr/>
          <p:nvPr/>
        </p:nvSpPr>
        <p:spPr>
          <a:xfrm>
            <a:off x="1530639" y="4294546"/>
            <a:ext cx="8855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Eritrocito</a:t>
            </a:r>
            <a:r>
              <a:rPr lang="es-PE" dirty="0"/>
              <a:t>: glóbulo rojo o hematíe.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b="1" dirty="0" err="1"/>
              <a:t>Eritrocitosis</a:t>
            </a:r>
            <a:r>
              <a:rPr lang="es-PE" dirty="0"/>
              <a:t>: aumento del número total de eritrocitos, secundaria a diversos trastornos generales.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b="1" dirty="0" err="1"/>
              <a:t>Eritrocitopenia</a:t>
            </a:r>
            <a:r>
              <a:rPr lang="es-PE" dirty="0"/>
              <a:t>: disminución del número de eritrocitos en sangre. Sinónimo: </a:t>
            </a:r>
            <a:r>
              <a:rPr lang="es-PE" dirty="0" err="1"/>
              <a:t>eritropenia</a:t>
            </a:r>
            <a:r>
              <a:rPr lang="es-PE" dirty="0"/>
              <a:t>, anemia. </a:t>
            </a:r>
          </a:p>
        </p:txBody>
      </p:sp>
    </p:spTree>
    <p:extLst>
      <p:ext uri="{BB962C8B-B14F-4D97-AF65-F5344CB8AC3E}">
        <p14:creationId xmlns:p14="http://schemas.microsoft.com/office/powerpoint/2010/main" val="1184072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905855"/>
            <a:ext cx="10018713" cy="4885346"/>
          </a:xfrm>
        </p:spPr>
        <p:txBody>
          <a:bodyPr>
            <a:normAutofit/>
          </a:bodyPr>
          <a:lstStyle/>
          <a:p>
            <a:r>
              <a:rPr lang="es-PE" b="1" dirty="0" err="1"/>
              <a:t>Fleb</a:t>
            </a:r>
            <a:r>
              <a:rPr lang="es-PE" dirty="0"/>
              <a:t>(o), Ven(o): vena. </a:t>
            </a:r>
          </a:p>
          <a:p>
            <a:pPr lvl="1"/>
            <a:r>
              <a:rPr lang="es-PE" b="1" dirty="0"/>
              <a:t>Flebitis</a:t>
            </a:r>
            <a:r>
              <a:rPr lang="es-PE" dirty="0"/>
              <a:t>: inflamación de una vena. </a:t>
            </a:r>
          </a:p>
          <a:p>
            <a:pPr lvl="1"/>
            <a:r>
              <a:rPr lang="es-PE" b="1" dirty="0"/>
              <a:t>Flebectasia</a:t>
            </a:r>
            <a:r>
              <a:rPr lang="es-PE" dirty="0"/>
              <a:t>: dilatación de una vena. Sinónimo: várice. </a:t>
            </a:r>
          </a:p>
          <a:p>
            <a:pPr lvl="1"/>
            <a:r>
              <a:rPr lang="es-PE" b="1" dirty="0"/>
              <a:t>Flebectomía</a:t>
            </a:r>
            <a:r>
              <a:rPr lang="es-PE" dirty="0"/>
              <a:t>: escisión quirúrgica de una vena. </a:t>
            </a:r>
          </a:p>
          <a:p>
            <a:pPr lvl="1"/>
            <a:r>
              <a:rPr lang="es-PE" b="1" dirty="0" err="1"/>
              <a:t>Venotomia</a:t>
            </a:r>
            <a:r>
              <a:rPr lang="es-PE" dirty="0"/>
              <a:t>: incisión quirúrgica en una vena. </a:t>
            </a:r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3521603"/>
            <a:ext cx="3178784" cy="2524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94" y="3521604"/>
            <a:ext cx="2762250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35" y="3090333"/>
            <a:ext cx="3230563" cy="36914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196" y="911755"/>
            <a:ext cx="2809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8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D837EA4-C58A-4880-9D40-B6EC7D06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7" y="488683"/>
            <a:ext cx="8518358" cy="60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PE" b="1" dirty="0" err="1"/>
              <a:t>Hem</a:t>
            </a:r>
            <a:r>
              <a:rPr lang="es-PE" dirty="0"/>
              <a:t>(o), </a:t>
            </a:r>
            <a:r>
              <a:rPr lang="es-PE" dirty="0" err="1"/>
              <a:t>Hemat</a:t>
            </a:r>
            <a:r>
              <a:rPr lang="es-PE" dirty="0"/>
              <a:t>(o): sangre. </a:t>
            </a:r>
          </a:p>
          <a:p>
            <a:pPr lvl="1"/>
            <a:r>
              <a:rPr lang="es-PE" b="1" dirty="0"/>
              <a:t>Hemograma</a:t>
            </a:r>
            <a:r>
              <a:rPr lang="es-PE" dirty="0"/>
              <a:t>: descripción del número, proporciones y características morfológicas de los elementos celulares de la sangre. </a:t>
            </a:r>
          </a:p>
          <a:p>
            <a:pPr lvl="1"/>
            <a:r>
              <a:rPr lang="es-PE" b="1" dirty="0"/>
              <a:t>Hematuria</a:t>
            </a:r>
            <a:r>
              <a:rPr lang="es-PE" dirty="0"/>
              <a:t>: presencia de sangre (hematíes) en la orina. </a:t>
            </a:r>
          </a:p>
          <a:p>
            <a:pPr lvl="1"/>
            <a:r>
              <a:rPr lang="es-PE" b="1" dirty="0"/>
              <a:t>Hemangioma: </a:t>
            </a:r>
            <a:r>
              <a:rPr lang="es-PE" dirty="0"/>
              <a:t>tumoración de los vasos sanguíneos </a:t>
            </a:r>
            <a:endParaRPr lang="es-PE" b="1" dirty="0"/>
          </a:p>
          <a:p>
            <a:r>
              <a:rPr lang="es-PE" b="1" dirty="0"/>
              <a:t>Leucocito</a:t>
            </a:r>
            <a:r>
              <a:rPr lang="es-PE" dirty="0"/>
              <a:t>: glóbulo blanco. </a:t>
            </a:r>
          </a:p>
          <a:p>
            <a:pPr lvl="1"/>
            <a:r>
              <a:rPr lang="es-PE" b="1" dirty="0"/>
              <a:t>Leucocitosis</a:t>
            </a:r>
            <a:r>
              <a:rPr lang="es-PE" dirty="0"/>
              <a:t>: aumento anormal de la cantidad de leucocitos en la sangre. </a:t>
            </a:r>
          </a:p>
          <a:p>
            <a:pPr lvl="1"/>
            <a:r>
              <a:rPr lang="es-PE" b="1" dirty="0" err="1"/>
              <a:t>Leucocitopenia</a:t>
            </a:r>
            <a:r>
              <a:rPr lang="es-PE" dirty="0"/>
              <a:t>: disminución anormal en el número de leucocitos en la sangre. </a:t>
            </a:r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pPr lvl="1" algn="r"/>
            <a:endParaRPr lang="es-PE" dirty="0"/>
          </a:p>
          <a:p>
            <a:pPr lvl="1"/>
            <a:endParaRPr lang="es-PE" dirty="0"/>
          </a:p>
          <a:p>
            <a:pPr lvl="1"/>
            <a:endParaRPr lang="es-PE" dirty="0"/>
          </a:p>
          <a:p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9" y="3770749"/>
            <a:ext cx="2312458" cy="3087251"/>
          </a:xfrm>
          <a:prstGeom prst="rect">
            <a:avLst/>
          </a:prstGeom>
        </p:spPr>
      </p:pic>
      <p:pic>
        <p:nvPicPr>
          <p:cNvPr id="6" name="Picture 4" descr="Capillary haemangio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82" y="3770749"/>
            <a:ext cx="6941441" cy="292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766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844C790-762B-469A-94C3-02FF15098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3"/>
          <a:stretch/>
        </p:blipFill>
        <p:spPr>
          <a:xfrm>
            <a:off x="0" y="295812"/>
            <a:ext cx="12192000" cy="3503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041DE45-E0A8-4658-947F-9C82B062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7" y="4209513"/>
            <a:ext cx="42386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3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581115"/>
            <a:ext cx="10018713" cy="5210086"/>
          </a:xfrm>
        </p:spPr>
        <p:txBody>
          <a:bodyPr>
            <a:normAutofit/>
          </a:bodyPr>
          <a:lstStyle/>
          <a:p>
            <a:r>
              <a:rPr lang="es-PE" b="1" dirty="0" err="1"/>
              <a:t>Linf</a:t>
            </a:r>
            <a:r>
              <a:rPr lang="es-PE" dirty="0"/>
              <a:t>(o): linfa. </a:t>
            </a:r>
          </a:p>
          <a:p>
            <a:pPr lvl="1"/>
            <a:r>
              <a:rPr lang="es-PE" b="1" dirty="0" err="1"/>
              <a:t>Linfadenomegalia</a:t>
            </a:r>
            <a:r>
              <a:rPr lang="es-PE" dirty="0"/>
              <a:t>: agrandamiento o hipertrofia de los ganglios linfáticos. </a:t>
            </a:r>
          </a:p>
          <a:p>
            <a:pPr lvl="1"/>
            <a:r>
              <a:rPr lang="es-PE" b="1" dirty="0" err="1"/>
              <a:t>Linfangioma</a:t>
            </a:r>
            <a:r>
              <a:rPr lang="es-PE" dirty="0"/>
              <a:t>: (</a:t>
            </a:r>
            <a:r>
              <a:rPr lang="es-PE" dirty="0" err="1"/>
              <a:t>angi</a:t>
            </a:r>
            <a:r>
              <a:rPr lang="es-PE" dirty="0"/>
              <a:t>: vaso). Tumor formado por vasos linfáticos dilatados. </a:t>
            </a:r>
          </a:p>
          <a:p>
            <a:r>
              <a:rPr lang="es-PE" b="1" dirty="0"/>
              <a:t>Trombo</a:t>
            </a:r>
            <a:r>
              <a:rPr lang="es-PE" dirty="0"/>
              <a:t>: coágulo. </a:t>
            </a:r>
          </a:p>
          <a:p>
            <a:pPr lvl="1"/>
            <a:r>
              <a:rPr lang="es-PE" b="1" dirty="0" err="1"/>
              <a:t>Trombolisis</a:t>
            </a:r>
            <a:r>
              <a:rPr lang="es-PE" dirty="0"/>
              <a:t>: disolución de un coagulo. </a:t>
            </a:r>
          </a:p>
          <a:p>
            <a:pPr lvl="1"/>
            <a:r>
              <a:rPr lang="es-PE" b="1" dirty="0" err="1"/>
              <a:t>Tromboarteritis</a:t>
            </a:r>
            <a:r>
              <a:rPr lang="es-PE" dirty="0"/>
              <a:t>: inflamación de una arteria causada por un trombo </a:t>
            </a:r>
            <a:r>
              <a:rPr lang="es-PE" dirty="0" err="1"/>
              <a:t>intravascular</a:t>
            </a:r>
            <a:r>
              <a:rPr lang="es-PE" dirty="0"/>
              <a:t>. </a:t>
            </a:r>
          </a:p>
          <a:p>
            <a:pPr lvl="1"/>
            <a:r>
              <a:rPr lang="es-PE" b="1" dirty="0"/>
              <a:t>Trombosis</a:t>
            </a:r>
            <a:r>
              <a:rPr lang="es-PE" dirty="0"/>
              <a:t>: formación de un coagulo dentro de una vena. </a:t>
            </a:r>
          </a:p>
          <a:p>
            <a:r>
              <a:rPr lang="es-PE" b="1" dirty="0"/>
              <a:t>Trombocito</a:t>
            </a:r>
            <a:r>
              <a:rPr lang="es-PE" dirty="0"/>
              <a:t>: plaqueta de la sangre. </a:t>
            </a:r>
          </a:p>
          <a:p>
            <a:pPr lvl="1"/>
            <a:r>
              <a:rPr lang="es-PE" b="1" dirty="0"/>
              <a:t>Trombocitopenia</a:t>
            </a:r>
            <a:r>
              <a:rPr lang="es-PE" dirty="0"/>
              <a:t>: disminución del número de plaquetas en sangre. Sinónimo: </a:t>
            </a:r>
            <a:r>
              <a:rPr lang="es-PE" dirty="0" err="1"/>
              <a:t>plaquetopenia</a:t>
            </a:r>
            <a:r>
              <a:rPr lang="es-PE" dirty="0"/>
              <a:t> </a:t>
            </a:r>
          </a:p>
          <a:p>
            <a:pPr lvl="1"/>
            <a:r>
              <a:rPr lang="es-PE" b="1" dirty="0" err="1"/>
              <a:t>Trombocitosis</a:t>
            </a:r>
            <a:r>
              <a:rPr lang="es-PE" dirty="0"/>
              <a:t>: aumento del número de plaquetas sanguíneas.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2832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074" name="Picture 2" descr="http://m.oem.com.mx/f61f1753-8466-4a9a-b255-71839cf48b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1" y="1015843"/>
            <a:ext cx="5133020" cy="42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25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1016951"/>
            <a:ext cx="10018713" cy="4774250"/>
          </a:xfrm>
        </p:spPr>
        <p:txBody>
          <a:bodyPr>
            <a:normAutofit/>
          </a:bodyPr>
          <a:lstStyle/>
          <a:p>
            <a:r>
              <a:rPr lang="es-PE" b="1" dirty="0" err="1"/>
              <a:t>Vascul</a:t>
            </a:r>
            <a:r>
              <a:rPr lang="es-PE" dirty="0"/>
              <a:t>(o), Vaso: conducto o canal. Vaso (a través del cual se conduce un líquido como sangre, linfa, quilo, semen). </a:t>
            </a:r>
          </a:p>
          <a:p>
            <a:pPr lvl="1"/>
            <a:r>
              <a:rPr lang="es-PE" b="1" dirty="0"/>
              <a:t>Cardiovascular</a:t>
            </a:r>
            <a:r>
              <a:rPr lang="es-PE" dirty="0"/>
              <a:t>: relativo al corazón y vasos sanguíneos. </a:t>
            </a:r>
          </a:p>
          <a:p>
            <a:pPr lvl="1"/>
            <a:r>
              <a:rPr lang="es-PE" b="1" dirty="0"/>
              <a:t>Vasodilatador</a:t>
            </a:r>
            <a:r>
              <a:rPr lang="es-PE" dirty="0"/>
              <a:t>: fármaco que produce dilatación de la luz de los vasos sanguíneos.  </a:t>
            </a:r>
          </a:p>
          <a:p>
            <a:r>
              <a:rPr lang="es-PE" b="1" dirty="0" err="1"/>
              <a:t>Vasopresor</a:t>
            </a:r>
            <a:r>
              <a:rPr lang="es-PE" dirty="0"/>
              <a:t>: agente que produce vasoconstricción de los vasos sanguíneos y eleva la presión sanguínea. </a:t>
            </a:r>
          </a:p>
          <a:p>
            <a:r>
              <a:rPr lang="es-PE" b="1" dirty="0" err="1"/>
              <a:t>Ventricul</a:t>
            </a:r>
            <a:r>
              <a:rPr lang="es-PE" dirty="0"/>
              <a:t>(o): pequeña cavidad, especialmente en el corazón o en el cerebro. </a:t>
            </a:r>
          </a:p>
          <a:p>
            <a:pPr lvl="1"/>
            <a:r>
              <a:rPr lang="es-PE" b="1" dirty="0"/>
              <a:t>Ventricular</a:t>
            </a:r>
            <a:r>
              <a:rPr lang="es-PE" dirty="0"/>
              <a:t>: perteneciente a un ventrículo. </a:t>
            </a:r>
          </a:p>
          <a:p>
            <a:pPr lvl="1"/>
            <a:r>
              <a:rPr lang="es-PE" b="1" dirty="0"/>
              <a:t>Ventriculografía</a:t>
            </a:r>
            <a:r>
              <a:rPr lang="es-PE" dirty="0"/>
              <a:t>: exploración radiológica de los ventrículos cerebrales después de la introducción de aire.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97366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vertebrado, animal, celentéreo&#10;&#10;Descripción generada con confianza alta">
            <a:extLst>
              <a:ext uri="{FF2B5EF4-FFF2-40B4-BE49-F238E27FC236}">
                <a16:creationId xmlns:a16="http://schemas.microsoft.com/office/drawing/2014/main" xmlns="" id="{C6AF65C7-C3AB-4A4D-99D3-AC139B5BD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728" b="12448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C998072-124D-48E2-A6E2-8F1E8ED837F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xmlns="" id="{1E14E093-754E-4506-A8D6-FCE1C15C82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xmlns="" id="{CF21968D-4653-4795-8719-23625D73D4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C1932C4-6593-4E91-A419-A6DD5ACF2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7760625D-64B1-4CBD-9E72-3A2E98F983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xmlns="" id="{E71E0260-05A5-45ED-8B56-77316E5A94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AD29CF5D-216F-4967-90BD-0A39F6072B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00059C3C-E45F-452B-B06F-6713C54567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7B5AA5D5-8081-4AD6-9962-4DE4EBAA4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xmlns="" id="{A7DDA84B-1C5A-4E35-A4E5-A9948B088B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ADF2D4DE-AF80-4C2A-A39F-DB9C0A75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399" y="1380068"/>
            <a:ext cx="6524623" cy="2616199"/>
          </a:xfrm>
        </p:spPr>
        <p:txBody>
          <a:bodyPr>
            <a:normAutofit/>
          </a:bodyPr>
          <a:lstStyle/>
          <a:p>
            <a:r>
              <a:rPr lang="es-PE" dirty="0"/>
              <a:t>Sistema digestivo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xmlns="" id="{42F7822D-DC2B-40F8-B240-5DE7A06F9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3627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57E07B9-1150-4218-9A36-003981646AB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xmlns="" id="{E613349F-D184-4C46-9B18-6F1A95F1D8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xmlns="" id="{DD09E85F-1D67-4C64-90C6-FE8AC8ABBB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xmlns="" id="{74C85A91-5533-4CC0-A26B-EEC2CECC70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xmlns="" id="{0710B56F-68C2-45C8-A232-E013FB3B07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xmlns="" id="{D8CA4871-DBDA-470E-9FA3-D99EFB74D4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xmlns="" id="{9ABDAAA7-F2E9-4B1E-8E8F-010C1A9041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Imagen 2" descr="Imagen que contiene persona, interior, habitación de hospital, sujetando&#10;&#10;Descripción generada con confianza muy alta">
            <a:extLst>
              <a:ext uri="{FF2B5EF4-FFF2-40B4-BE49-F238E27FC236}">
                <a16:creationId xmlns:a16="http://schemas.microsoft.com/office/drawing/2014/main" xmlns="" id="{13839315-ADB5-4FAE-AD84-05AB5AA03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5" r="10020" b="1"/>
          <a:stretch/>
        </p:blipFill>
        <p:spPr>
          <a:xfrm>
            <a:off x="6876159" y="608014"/>
            <a:ext cx="4579239" cy="3728438"/>
          </a:xfrm>
          <a:custGeom>
            <a:avLst/>
            <a:gdLst>
              <a:gd name="connsiteX0" fmla="*/ 0 w 4579239"/>
              <a:gd name="connsiteY0" fmla="*/ 0 h 3728438"/>
              <a:gd name="connsiteX1" fmla="*/ 4415933 w 4579239"/>
              <a:gd name="connsiteY1" fmla="*/ 0 h 3728438"/>
              <a:gd name="connsiteX2" fmla="*/ 4579239 w 4579239"/>
              <a:gd name="connsiteY2" fmla="*/ 163306 h 3728438"/>
              <a:gd name="connsiteX3" fmla="*/ 4579239 w 4579239"/>
              <a:gd name="connsiteY3" fmla="*/ 3565132 h 3728438"/>
              <a:gd name="connsiteX4" fmla="*/ 4415933 w 4579239"/>
              <a:gd name="connsiteY4" fmla="*/ 3728438 h 3728438"/>
              <a:gd name="connsiteX5" fmla="*/ 0 w 4579239"/>
              <a:gd name="connsiteY5" fmla="*/ 3728438 h 372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9239" h="3728438">
                <a:moveTo>
                  <a:pt x="0" y="0"/>
                </a:moveTo>
                <a:lnTo>
                  <a:pt x="4415933" y="0"/>
                </a:lnTo>
                <a:cubicBezTo>
                  <a:pt x="4506124" y="0"/>
                  <a:pt x="4579239" y="73115"/>
                  <a:pt x="4579239" y="163306"/>
                </a:cubicBezTo>
                <a:lnTo>
                  <a:pt x="4579239" y="3565132"/>
                </a:lnTo>
                <a:cubicBezTo>
                  <a:pt x="4579239" y="3655323"/>
                  <a:pt x="4506124" y="3728438"/>
                  <a:pt x="4415933" y="3728438"/>
                </a:cubicBezTo>
                <a:lnTo>
                  <a:pt x="0" y="3728438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Imagen 3" descr="Imagen que contiene ropa&#10;&#10;Descripción generada con confianza muy alta">
            <a:extLst>
              <a:ext uri="{FF2B5EF4-FFF2-40B4-BE49-F238E27FC236}">
                <a16:creationId xmlns:a16="http://schemas.microsoft.com/office/drawing/2014/main" xmlns="" id="{5106ACAE-F7A2-430D-8F4F-96245B88D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494" r="4488" b="-1"/>
          <a:stretch/>
        </p:blipFill>
        <p:spPr>
          <a:xfrm>
            <a:off x="3967843" y="608014"/>
            <a:ext cx="2908316" cy="3728438"/>
          </a:xfrm>
          <a:custGeom>
            <a:avLst/>
            <a:gdLst>
              <a:gd name="connsiteX0" fmla="*/ 163306 w 2908316"/>
              <a:gd name="connsiteY0" fmla="*/ 0 h 3728438"/>
              <a:gd name="connsiteX1" fmla="*/ 2908316 w 2908316"/>
              <a:gd name="connsiteY1" fmla="*/ 0 h 3728438"/>
              <a:gd name="connsiteX2" fmla="*/ 2908316 w 2908316"/>
              <a:gd name="connsiteY2" fmla="*/ 3728438 h 3728438"/>
              <a:gd name="connsiteX3" fmla="*/ 163306 w 2908316"/>
              <a:gd name="connsiteY3" fmla="*/ 3728438 h 3728438"/>
              <a:gd name="connsiteX4" fmla="*/ 0 w 2908316"/>
              <a:gd name="connsiteY4" fmla="*/ 3565132 h 3728438"/>
              <a:gd name="connsiteX5" fmla="*/ 0 w 2908316"/>
              <a:gd name="connsiteY5" fmla="*/ 163306 h 3728438"/>
              <a:gd name="connsiteX6" fmla="*/ 163306 w 2908316"/>
              <a:gd name="connsiteY6" fmla="*/ 0 h 372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8316" h="3728438">
                <a:moveTo>
                  <a:pt x="163306" y="0"/>
                </a:moveTo>
                <a:lnTo>
                  <a:pt x="2908316" y="0"/>
                </a:lnTo>
                <a:lnTo>
                  <a:pt x="2908316" y="3728438"/>
                </a:lnTo>
                <a:lnTo>
                  <a:pt x="163306" y="3728438"/>
                </a:lnTo>
                <a:cubicBezTo>
                  <a:pt x="73115" y="3728438"/>
                  <a:pt x="0" y="3655323"/>
                  <a:pt x="0" y="3565132"/>
                </a:cubicBezTo>
                <a:lnTo>
                  <a:pt x="0" y="163306"/>
                </a:lnTo>
                <a:cubicBezTo>
                  <a:pt x="0" y="73115"/>
                  <a:pt x="73115" y="0"/>
                  <a:pt x="163306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0182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xmlns="" id="{D777CC1C-B9E9-46C7-BEFA-C97390CE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871953"/>
            <a:ext cx="6240990" cy="468074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09947B5-9AB8-4070-9666-EA9D2BCD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56" y="1522956"/>
            <a:ext cx="3527626" cy="3812088"/>
          </a:xfrm>
        </p:spPr>
        <p:txBody>
          <a:bodyPr anchor="t">
            <a:normAutofit fontScale="92500"/>
          </a:bodyPr>
          <a:lstStyle/>
          <a:p>
            <a:r>
              <a:rPr lang="es-PE" dirty="0"/>
              <a:t>El aparato circulatorio es un sistema de transporte que tiene como función distribuir la sangre por todos los órganos y tejidos del cuerpo, está conformado por el corazón y los vasos sanguíneos que son de tres tipos: las arterias, las venas y los capilares.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346605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BB05CE4-68B2-4484-82E9-958A3D3EF87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69F0F747-364B-41D0-ACBF-62B9E3AE2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13ACF4DA-41FA-4F29-8512-43C2626BC4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F1B9267B-C939-4021-9A5E-ABDECF50D1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640609AD-EF77-4113-9007-46FB1884CC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A201AADB-6387-4738-9FC6-B4E4EC02E3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F5686E60-C2ED-4469-B996-49389004A4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ounded Rectangle 9">
            <a:extLst>
              <a:ext uri="{FF2B5EF4-FFF2-40B4-BE49-F238E27FC236}">
                <a16:creationId xmlns:a16="http://schemas.microsoft.com/office/drawing/2014/main" xmlns="" id="{5051D3B4-F007-4366-9D28-7797F1529D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210E290-610C-4066-80CC-1417693D7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69" r="29900"/>
          <a:stretch/>
        </p:blipFill>
        <p:spPr>
          <a:xfrm>
            <a:off x="4696985" y="975360"/>
            <a:ext cx="2202360" cy="29474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793D39F-9627-42DE-8A50-48DAABEB1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25" y="1524342"/>
            <a:ext cx="3506069" cy="1849451"/>
          </a:xfrm>
          <a:prstGeom prst="rect">
            <a:avLst/>
          </a:prstGeom>
          <a:ln w="53975"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F26A76-4F50-4D48-B117-6D9335CC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 err="1"/>
              <a:t>Colostomia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698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9" y="130325"/>
            <a:ext cx="10018713" cy="459336"/>
          </a:xfrm>
        </p:spPr>
        <p:txBody>
          <a:bodyPr>
            <a:normAutofit fontScale="90000"/>
          </a:bodyPr>
          <a:lstStyle/>
          <a:p>
            <a:r>
              <a:rPr lang="es-PE" dirty="0"/>
              <a:t>Sistema Digestivo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709301"/>
            <a:ext cx="10018713" cy="5828232"/>
          </a:xfrm>
        </p:spPr>
        <p:txBody>
          <a:bodyPr>
            <a:normAutofit fontScale="70000" lnSpcReduction="20000"/>
          </a:bodyPr>
          <a:lstStyle/>
          <a:p>
            <a:r>
              <a:rPr lang="es-PE" sz="3400" b="1" dirty="0" err="1"/>
              <a:t>Cec</a:t>
            </a:r>
            <a:r>
              <a:rPr lang="es-PE" sz="3400" dirty="0"/>
              <a:t>(o), </a:t>
            </a:r>
            <a:r>
              <a:rPr lang="es-PE" sz="3400" dirty="0" err="1"/>
              <a:t>Tifl</a:t>
            </a:r>
            <a:r>
              <a:rPr lang="es-PE" sz="3400" dirty="0"/>
              <a:t>(o): ciego. </a:t>
            </a:r>
          </a:p>
          <a:p>
            <a:pPr lvl="1"/>
            <a:r>
              <a:rPr lang="es-PE" sz="3400" b="1" dirty="0" err="1"/>
              <a:t>Cecostomía</a:t>
            </a:r>
            <a:r>
              <a:rPr lang="es-PE" sz="3400" dirty="0"/>
              <a:t>: creación quirúrgica de una boca o abertura del ciego con la pared abdominal. </a:t>
            </a:r>
          </a:p>
          <a:p>
            <a:pPr lvl="1"/>
            <a:r>
              <a:rPr lang="es-PE" sz="3400" dirty="0" err="1"/>
              <a:t>Tifnlitis</a:t>
            </a:r>
            <a:r>
              <a:rPr lang="es-PE" sz="3400" dirty="0"/>
              <a:t>: inflamación del ciego. </a:t>
            </a:r>
          </a:p>
          <a:p>
            <a:r>
              <a:rPr lang="es-PE" sz="3400" b="1" dirty="0"/>
              <a:t>Celia. </a:t>
            </a:r>
            <a:r>
              <a:rPr lang="es-PE" sz="3400" b="1" dirty="0" err="1"/>
              <a:t>Celio</a:t>
            </a:r>
            <a:r>
              <a:rPr lang="es-PE" sz="3400" b="1" dirty="0"/>
              <a:t>, </a:t>
            </a:r>
            <a:r>
              <a:rPr lang="es-PE" sz="3400" b="1" dirty="0" err="1"/>
              <a:t>Ventro</a:t>
            </a:r>
            <a:r>
              <a:rPr lang="es-PE" sz="3400" dirty="0"/>
              <a:t>: vientre. Cavidad. Abdomen. </a:t>
            </a:r>
          </a:p>
          <a:p>
            <a:pPr lvl="1"/>
            <a:r>
              <a:rPr lang="es-PE" sz="3400" b="1" dirty="0" err="1"/>
              <a:t>Celíanco</a:t>
            </a:r>
            <a:r>
              <a:rPr lang="es-PE" sz="3400" dirty="0"/>
              <a:t>: relativo al abdomen y su contenido. </a:t>
            </a:r>
          </a:p>
          <a:p>
            <a:pPr lvl="1"/>
            <a:r>
              <a:rPr lang="es-PE" sz="3400" b="1" dirty="0" err="1"/>
              <a:t>Celialgia</a:t>
            </a:r>
            <a:r>
              <a:rPr lang="es-PE" sz="3400" dirty="0"/>
              <a:t>: dolor abdominal. </a:t>
            </a:r>
          </a:p>
          <a:p>
            <a:pPr lvl="1"/>
            <a:r>
              <a:rPr lang="es-PE" sz="3400" b="1" dirty="0"/>
              <a:t>Ventral</a:t>
            </a:r>
            <a:r>
              <a:rPr lang="es-PE" sz="3400" dirty="0"/>
              <a:t>: relativo a una posición hacia delante, hacia el abdomen o anterior. </a:t>
            </a:r>
          </a:p>
          <a:p>
            <a:r>
              <a:rPr lang="es-PE" sz="3400" b="1" dirty="0" err="1"/>
              <a:t>Colo</a:t>
            </a:r>
            <a:r>
              <a:rPr lang="es-PE" sz="3400" dirty="0"/>
              <a:t>: colon. </a:t>
            </a:r>
          </a:p>
          <a:p>
            <a:pPr lvl="1"/>
            <a:r>
              <a:rPr lang="es-PE" sz="3400" b="1" dirty="0"/>
              <a:t>Colitis</a:t>
            </a:r>
            <a:r>
              <a:rPr lang="es-PE" sz="3400" dirty="0"/>
              <a:t>: inflamación del colon por extensión de todo el intestino grueso. </a:t>
            </a:r>
          </a:p>
          <a:p>
            <a:pPr lvl="1"/>
            <a:r>
              <a:rPr lang="es-PE" sz="3400" b="1" dirty="0"/>
              <a:t>Colostomía</a:t>
            </a:r>
            <a:r>
              <a:rPr lang="es-PE" sz="3400" dirty="0"/>
              <a:t>: formación quirúrgica de una abertura permanente en el colon a través de la pared abdominal. </a:t>
            </a:r>
          </a:p>
          <a:p>
            <a:pPr lvl="1"/>
            <a:r>
              <a:rPr lang="es-PE" sz="3400" b="1" dirty="0"/>
              <a:t>Megacolon</a:t>
            </a:r>
            <a:r>
              <a:rPr lang="es-PE" sz="3400" dirty="0"/>
              <a:t>: colon anormalmente grande.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852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0" y="358435"/>
            <a:ext cx="5425910" cy="245080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7" y="358435"/>
            <a:ext cx="5198023" cy="2450804"/>
          </a:xfrm>
          <a:prstGeom prst="rect">
            <a:avLst/>
          </a:prstGeom>
        </p:spPr>
      </p:pic>
      <p:pic>
        <p:nvPicPr>
          <p:cNvPr id="6" name="Imagen 18" descr="Decúbito Lateral (vista desde arriba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617" y="3852228"/>
            <a:ext cx="5198023" cy="2438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040" y="3852228"/>
            <a:ext cx="5425910" cy="23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691" y="340659"/>
            <a:ext cx="4918209" cy="30526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67" y="370227"/>
            <a:ext cx="5017905" cy="3023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208" y="3738482"/>
            <a:ext cx="4918209" cy="28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82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341833"/>
            <a:ext cx="10018713" cy="5449368"/>
          </a:xfrm>
        </p:spPr>
        <p:txBody>
          <a:bodyPr>
            <a:normAutofit/>
          </a:bodyPr>
          <a:lstStyle/>
          <a:p>
            <a:r>
              <a:rPr lang="es-PE" b="1" dirty="0" err="1"/>
              <a:t>Colangi</a:t>
            </a:r>
            <a:r>
              <a:rPr lang="es-PE" dirty="0"/>
              <a:t>(o): (cole: bilis, </a:t>
            </a:r>
            <a:r>
              <a:rPr lang="es-PE" dirty="0" err="1"/>
              <a:t>angi</a:t>
            </a:r>
            <a:r>
              <a:rPr lang="es-PE" dirty="0"/>
              <a:t>: vaso) conductos biliares. </a:t>
            </a:r>
          </a:p>
          <a:p>
            <a:pPr lvl="1"/>
            <a:r>
              <a:rPr lang="es-PE" b="1" dirty="0" err="1"/>
              <a:t>Colangiectasia</a:t>
            </a:r>
            <a:r>
              <a:rPr lang="es-PE" dirty="0"/>
              <a:t>: dilatación de los conductos biliares. </a:t>
            </a:r>
          </a:p>
          <a:p>
            <a:pPr lvl="1"/>
            <a:r>
              <a:rPr lang="es-PE" b="1" dirty="0" err="1"/>
              <a:t>Colangiografía</a:t>
            </a:r>
            <a:r>
              <a:rPr lang="es-PE" dirty="0"/>
              <a:t>: radiograma de los conductos biliares, previa ingestión de una sustancia radiopaca. </a:t>
            </a:r>
          </a:p>
          <a:p>
            <a:pPr lvl="1"/>
            <a:r>
              <a:rPr lang="es-PE" b="1" dirty="0" err="1"/>
              <a:t>Colangioenterostomía</a:t>
            </a:r>
            <a:r>
              <a:rPr lang="es-PE" dirty="0"/>
              <a:t>: unión quirúrgica del conducto biliar al intestino delgado. </a:t>
            </a:r>
          </a:p>
          <a:p>
            <a:endParaRPr lang="es-PE" b="1" dirty="0"/>
          </a:p>
          <a:p>
            <a:endParaRPr lang="es-PE" b="1" dirty="0"/>
          </a:p>
          <a:p>
            <a:endParaRPr lang="es-PE" b="1" dirty="0"/>
          </a:p>
          <a:p>
            <a:endParaRPr lang="es-PE" b="1" dirty="0"/>
          </a:p>
          <a:p>
            <a:endParaRPr lang="es-PE" b="1" dirty="0"/>
          </a:p>
        </p:txBody>
      </p:sp>
      <p:sp>
        <p:nvSpPr>
          <p:cNvPr id="2" name="AutoShape 2" descr="Resultado de imagen para colangiograf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DD6676F-BEE0-42CF-B6C0-1ECCEF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87" y="2962168"/>
            <a:ext cx="5238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2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497541"/>
            <a:ext cx="10018713" cy="5293659"/>
          </a:xfrm>
        </p:spPr>
        <p:txBody>
          <a:bodyPr>
            <a:normAutofit fontScale="92500" lnSpcReduction="10000"/>
          </a:bodyPr>
          <a:lstStyle/>
          <a:p>
            <a:r>
              <a:rPr lang="es-PE" b="1" dirty="0"/>
              <a:t>Cole</a:t>
            </a:r>
            <a:r>
              <a:rPr lang="es-PE" dirty="0"/>
              <a:t>, </a:t>
            </a:r>
            <a:r>
              <a:rPr lang="es-PE" dirty="0" err="1"/>
              <a:t>Bili</a:t>
            </a:r>
            <a:r>
              <a:rPr lang="es-PE" dirty="0"/>
              <a:t>: bilis. </a:t>
            </a:r>
          </a:p>
          <a:p>
            <a:pPr lvl="1"/>
            <a:r>
              <a:rPr lang="es-PE" b="1" dirty="0"/>
              <a:t>Bilirrubina</a:t>
            </a:r>
            <a:r>
              <a:rPr lang="es-PE" dirty="0"/>
              <a:t>: pigmento biliar rojo, producto final de la hemoglobina. </a:t>
            </a:r>
          </a:p>
          <a:p>
            <a:pPr lvl="1"/>
            <a:r>
              <a:rPr lang="es-PE" b="1" dirty="0" err="1"/>
              <a:t>Colelito</a:t>
            </a:r>
            <a:r>
              <a:rPr lang="es-PE" dirty="0"/>
              <a:t>: cálculo biliar. </a:t>
            </a:r>
          </a:p>
          <a:p>
            <a:pPr lvl="1"/>
            <a:r>
              <a:rPr lang="es-PE" b="1" dirty="0" err="1"/>
              <a:t>Colemesis</a:t>
            </a:r>
            <a:r>
              <a:rPr lang="es-PE" dirty="0"/>
              <a:t>: vómito biliar. </a:t>
            </a:r>
          </a:p>
          <a:p>
            <a:pPr lvl="1"/>
            <a:r>
              <a:rPr lang="es-PE" b="1" dirty="0" err="1"/>
              <a:t>Colecist</a:t>
            </a:r>
            <a:r>
              <a:rPr lang="es-PE" dirty="0"/>
              <a:t>(o): (cole: bilis, </a:t>
            </a:r>
            <a:r>
              <a:rPr lang="es-PE" dirty="0" err="1"/>
              <a:t>cist</a:t>
            </a:r>
            <a:r>
              <a:rPr lang="es-PE" dirty="0"/>
              <a:t>: bolsa, saco o quiste) vesícula biliar. </a:t>
            </a:r>
          </a:p>
          <a:p>
            <a:pPr lvl="1"/>
            <a:r>
              <a:rPr lang="es-PE" b="1" dirty="0"/>
              <a:t>Colecistitis</a:t>
            </a:r>
            <a:r>
              <a:rPr lang="es-PE" dirty="0"/>
              <a:t>: inflamación de la vesícula biliar. </a:t>
            </a:r>
          </a:p>
          <a:p>
            <a:pPr lvl="1"/>
            <a:r>
              <a:rPr lang="es-PE" b="1" dirty="0" err="1"/>
              <a:t>Colecistolitiasis</a:t>
            </a:r>
            <a:r>
              <a:rPr lang="es-PE" dirty="0"/>
              <a:t>: presencia de uno o más cálculos en la vesícula biliar. </a:t>
            </a:r>
          </a:p>
          <a:p>
            <a:pPr lvl="1"/>
            <a:r>
              <a:rPr lang="es-PE" b="1" dirty="0"/>
              <a:t>Colecistectomía</a:t>
            </a:r>
            <a:r>
              <a:rPr lang="es-PE" dirty="0"/>
              <a:t>: resección quirúrgica de la vesícula biliar. </a:t>
            </a:r>
          </a:p>
          <a:p>
            <a:pPr lvl="1"/>
            <a:r>
              <a:rPr lang="es-PE" b="1" dirty="0"/>
              <a:t>Colédoco</a:t>
            </a:r>
            <a:r>
              <a:rPr lang="es-PE" dirty="0"/>
              <a:t>: colédoco (conducto excretor de bilis) </a:t>
            </a:r>
          </a:p>
          <a:p>
            <a:pPr lvl="1"/>
            <a:r>
              <a:rPr lang="es-PE" b="1" dirty="0" err="1"/>
              <a:t>Colecodo</a:t>
            </a:r>
            <a:r>
              <a:rPr lang="es-PE" dirty="0" err="1"/>
              <a:t>|lito|tomía</a:t>
            </a:r>
            <a:r>
              <a:rPr lang="es-PE" dirty="0"/>
              <a:t>: incisión en el conducto biliar común (colédoco), para extraer un cálculo.  </a:t>
            </a:r>
          </a:p>
          <a:p>
            <a:pPr lvl="1"/>
            <a:r>
              <a:rPr lang="es-PE" b="1" dirty="0" err="1"/>
              <a:t>Coledocostomía</a:t>
            </a:r>
            <a:r>
              <a:rPr lang="es-PE" dirty="0"/>
              <a:t>: formación quirúrgica de una abertura en el conducto biliar común para drenaje.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0250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51" y="1523720"/>
            <a:ext cx="3521093" cy="28196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31" y="1523720"/>
            <a:ext cx="4201085" cy="27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9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769121"/>
            <a:ext cx="10018713" cy="5022079"/>
          </a:xfrm>
        </p:spPr>
        <p:txBody>
          <a:bodyPr>
            <a:normAutofit fontScale="92500" lnSpcReduction="20000"/>
          </a:bodyPr>
          <a:lstStyle/>
          <a:p>
            <a:r>
              <a:rPr lang="es-PE" b="1" dirty="0"/>
              <a:t>Den, </a:t>
            </a:r>
            <a:r>
              <a:rPr lang="es-PE" b="1" dirty="0" err="1"/>
              <a:t>Odont</a:t>
            </a:r>
            <a:r>
              <a:rPr lang="es-PE" b="1" dirty="0"/>
              <a:t>(o): </a:t>
            </a:r>
            <a:r>
              <a:rPr lang="es-PE" dirty="0"/>
              <a:t>diente. </a:t>
            </a:r>
          </a:p>
          <a:p>
            <a:pPr lvl="1"/>
            <a:r>
              <a:rPr lang="es-PE" b="1" dirty="0" err="1"/>
              <a:t>Dentalgia</a:t>
            </a:r>
            <a:r>
              <a:rPr lang="es-PE" dirty="0"/>
              <a:t>: dolor de dientes. Sinónimo: odontalgia. </a:t>
            </a:r>
          </a:p>
          <a:p>
            <a:pPr lvl="1"/>
            <a:r>
              <a:rPr lang="es-PE" b="1" dirty="0"/>
              <a:t>Periodontitis</a:t>
            </a:r>
            <a:r>
              <a:rPr lang="es-PE" dirty="0"/>
              <a:t>: inflamación alrededor de la raíz dental. </a:t>
            </a:r>
          </a:p>
          <a:p>
            <a:r>
              <a:rPr lang="es-PE" b="1" dirty="0" err="1"/>
              <a:t>Dipso</a:t>
            </a:r>
            <a:r>
              <a:rPr lang="es-PE" b="1" dirty="0"/>
              <a:t>. </a:t>
            </a:r>
            <a:r>
              <a:rPr lang="es-PE" b="1" dirty="0" err="1"/>
              <a:t>Dipsia</a:t>
            </a:r>
            <a:r>
              <a:rPr lang="es-PE" dirty="0"/>
              <a:t>: sed </a:t>
            </a:r>
          </a:p>
          <a:p>
            <a:pPr lvl="1"/>
            <a:r>
              <a:rPr lang="es-PE" b="1" dirty="0"/>
              <a:t>Polidipsia</a:t>
            </a:r>
            <a:r>
              <a:rPr lang="es-PE" dirty="0"/>
              <a:t>: sed excesivas. </a:t>
            </a:r>
          </a:p>
          <a:p>
            <a:pPr lvl="1"/>
            <a:r>
              <a:rPr lang="es-PE" b="1" dirty="0"/>
              <a:t>Dipsomanía</a:t>
            </a:r>
            <a:r>
              <a:rPr lang="es-PE" dirty="0"/>
              <a:t>: impulso morboso e irresistible por las bebidas alcohólicas. </a:t>
            </a:r>
          </a:p>
          <a:p>
            <a:r>
              <a:rPr lang="es-PE" b="1" dirty="0" err="1"/>
              <a:t>Diverticulos</a:t>
            </a:r>
            <a:r>
              <a:rPr lang="es-PE" b="1" dirty="0"/>
              <a:t>: </a:t>
            </a:r>
            <a:r>
              <a:rPr lang="es-PE" dirty="0"/>
              <a:t> pequeñas bolsas que se abultan en el colon o en el intestino grueso.</a:t>
            </a:r>
            <a:endParaRPr lang="es-PE" b="1" dirty="0"/>
          </a:p>
          <a:p>
            <a:r>
              <a:rPr lang="es-PE" b="1" dirty="0" err="1"/>
              <a:t>Duoden</a:t>
            </a:r>
            <a:r>
              <a:rPr lang="es-PE" b="1" dirty="0"/>
              <a:t> (o</a:t>
            </a:r>
            <a:r>
              <a:rPr lang="es-PE" dirty="0"/>
              <a:t>): relacionado con el duodeno. </a:t>
            </a:r>
          </a:p>
          <a:p>
            <a:pPr lvl="1"/>
            <a:r>
              <a:rPr lang="es-PE" b="1" dirty="0" err="1"/>
              <a:t>Duodenorrafia</a:t>
            </a:r>
            <a:r>
              <a:rPr lang="es-PE" dirty="0"/>
              <a:t>: sutura de la pared del duodeno. </a:t>
            </a:r>
          </a:p>
          <a:p>
            <a:pPr lvl="1"/>
            <a:r>
              <a:rPr lang="es-PE" b="1" dirty="0"/>
              <a:t>Duodenitis</a:t>
            </a:r>
            <a:r>
              <a:rPr lang="es-PE" dirty="0"/>
              <a:t>: inflamación del duodeno. </a:t>
            </a:r>
          </a:p>
          <a:p>
            <a:r>
              <a:rPr lang="es-PE" b="1" dirty="0" err="1"/>
              <a:t>Enter</a:t>
            </a:r>
            <a:r>
              <a:rPr lang="es-PE" b="1" dirty="0"/>
              <a:t>(o): </a:t>
            </a:r>
            <a:r>
              <a:rPr lang="es-PE" dirty="0"/>
              <a:t>intestino. Especialmente el intestino delgado. </a:t>
            </a:r>
          </a:p>
          <a:p>
            <a:pPr lvl="1"/>
            <a:r>
              <a:rPr lang="es-PE" b="1" dirty="0" err="1"/>
              <a:t>Enterocele</a:t>
            </a:r>
            <a:r>
              <a:rPr lang="es-PE" dirty="0"/>
              <a:t>: cualquier hernia del intestino. </a:t>
            </a:r>
          </a:p>
          <a:p>
            <a:pPr lvl="1"/>
            <a:r>
              <a:rPr lang="es-PE" b="1" dirty="0"/>
              <a:t>Enterocolitis</a:t>
            </a:r>
            <a:r>
              <a:rPr lang="es-PE" dirty="0"/>
              <a:t>: inflamación de la mucosa del intestino delgado y el colon. </a:t>
            </a:r>
          </a:p>
        </p:txBody>
      </p:sp>
    </p:spTree>
    <p:extLst>
      <p:ext uri="{BB962C8B-B14F-4D97-AF65-F5344CB8AC3E}">
        <p14:creationId xmlns:p14="http://schemas.microsoft.com/office/powerpoint/2010/main" val="2746271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0" y="522232"/>
            <a:ext cx="6589059" cy="57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8" y="3099547"/>
            <a:ext cx="7368988" cy="37584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2" y="400218"/>
            <a:ext cx="6118412" cy="24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8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5D43EE3-94B9-4B32-8932-C6945E90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871952"/>
            <a:ext cx="6240990" cy="544116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16B7409-B020-486A-BB6F-0A70B80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608" y="1528175"/>
            <a:ext cx="3803199" cy="4263025"/>
          </a:xfr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PE" b="1" dirty="0"/>
              <a:t>Es una estructura anatómica que transporta la LINFA </a:t>
            </a:r>
            <a:r>
              <a:rPr lang="es-PE" b="1" dirty="0" err="1"/>
              <a:t>unidirrecionalmente</a:t>
            </a:r>
            <a:r>
              <a:rPr lang="es-PE" b="1" dirty="0"/>
              <a:t> hacia el corazón y forma parte del aparato circulatorio en el ser humano esta compuesto por: vasos </a:t>
            </a:r>
            <a:r>
              <a:rPr lang="es-PE" b="1" dirty="0" err="1"/>
              <a:t>linfaticos</a:t>
            </a:r>
            <a:r>
              <a:rPr lang="es-PE" b="1" dirty="0"/>
              <a:t>, capilares, colectores, troncos y conductos              </a:t>
            </a:r>
          </a:p>
          <a:p>
            <a:pPr>
              <a:lnSpc>
                <a:spcPct val="120000"/>
              </a:lnSpc>
            </a:pPr>
            <a:r>
              <a:rPr lang="es-PE" b="1" dirty="0"/>
              <a:t>Este sistema es </a:t>
            </a:r>
            <a:r>
              <a:rPr lang="es-PE" b="1" dirty="0" err="1"/>
              <a:t>conciderado</a:t>
            </a:r>
            <a:r>
              <a:rPr lang="es-PE" b="1" dirty="0"/>
              <a:t> como parte del sistema circulatorio ya que </a:t>
            </a:r>
            <a:r>
              <a:rPr lang="es-PE" b="1" dirty="0" err="1"/>
              <a:t>estan</a:t>
            </a:r>
            <a:r>
              <a:rPr lang="es-PE" b="1" dirty="0"/>
              <a:t> formados por:</a:t>
            </a:r>
            <a:br>
              <a:rPr lang="es-PE" b="1" dirty="0"/>
            </a:br>
            <a:r>
              <a:rPr lang="es-PE" b="1" dirty="0"/>
              <a:t>Vasos sanguíneos, Unos conductores </a:t>
            </a:r>
            <a:r>
              <a:rPr lang="es-PE" b="1" dirty="0" err="1"/>
              <a:t>cilindricos</a:t>
            </a:r>
            <a:r>
              <a:rPr lang="es-PE" b="1" dirty="0"/>
              <a:t> muy parecidos a los </a:t>
            </a:r>
            <a:r>
              <a:rPr lang="es-PE" b="1" dirty="0" err="1"/>
              <a:t>basos</a:t>
            </a:r>
            <a:r>
              <a:rPr lang="es-PE" b="1" dirty="0"/>
              <a:t> </a:t>
            </a:r>
            <a:r>
              <a:rPr lang="es-PE" b="1" dirty="0" err="1"/>
              <a:t>sanguineos</a:t>
            </a:r>
            <a:r>
              <a:rPr lang="es-PE" b="1" dirty="0"/>
              <a:t> que transportan un liquido llamado  Linfa que proviene de la sangre tiene una </a:t>
            </a:r>
            <a:r>
              <a:rPr lang="es-PE" b="1" dirty="0" err="1"/>
              <a:t>composicion</a:t>
            </a:r>
            <a:r>
              <a:rPr lang="es-PE" b="1" dirty="0"/>
              <a:t> muy parecida a la de esta y regresa a ella. Este sistema sustituye a la red de </a:t>
            </a:r>
            <a:r>
              <a:rPr lang="es-PE" b="1" dirty="0" err="1"/>
              <a:t>liquidos</a:t>
            </a:r>
            <a:r>
              <a:rPr lang="es-PE" b="1" dirty="0"/>
              <a:t> corporales</a:t>
            </a:r>
          </a:p>
          <a:p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387908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803305"/>
            <a:ext cx="10018713" cy="4987895"/>
          </a:xfrm>
        </p:spPr>
        <p:txBody>
          <a:bodyPr>
            <a:normAutofit fontScale="92500" lnSpcReduction="20000"/>
          </a:bodyPr>
          <a:lstStyle/>
          <a:p>
            <a:r>
              <a:rPr lang="es-PE" b="1" dirty="0" err="1"/>
              <a:t>Esofag</a:t>
            </a:r>
            <a:r>
              <a:rPr lang="es-PE" b="1" dirty="0"/>
              <a:t>(o</a:t>
            </a:r>
            <a:r>
              <a:rPr lang="es-PE" dirty="0"/>
              <a:t>): esófago. </a:t>
            </a:r>
          </a:p>
          <a:p>
            <a:pPr lvl="1"/>
            <a:r>
              <a:rPr lang="es-PE" b="1" dirty="0"/>
              <a:t>Esofagitis</a:t>
            </a:r>
            <a:r>
              <a:rPr lang="es-PE" dirty="0"/>
              <a:t>: inflamación del esófago generalmente por reflujo del contenido gástrico en las hernias </a:t>
            </a:r>
            <a:r>
              <a:rPr lang="es-PE" dirty="0" err="1"/>
              <a:t>hiatales</a:t>
            </a:r>
            <a:r>
              <a:rPr lang="es-PE" dirty="0"/>
              <a:t> o úlceras duodenales. </a:t>
            </a:r>
          </a:p>
          <a:p>
            <a:pPr lvl="1"/>
            <a:r>
              <a:rPr lang="es-PE" b="1" dirty="0" err="1"/>
              <a:t>Esofagoscopía</a:t>
            </a:r>
            <a:r>
              <a:rPr lang="es-PE" dirty="0"/>
              <a:t>: examen del interior del esófago con un </a:t>
            </a:r>
            <a:r>
              <a:rPr lang="es-PE" dirty="0" err="1"/>
              <a:t>esofagoscopio</a:t>
            </a:r>
            <a:r>
              <a:rPr lang="es-PE" dirty="0"/>
              <a:t>. </a:t>
            </a:r>
          </a:p>
          <a:p>
            <a:pPr lvl="1"/>
            <a:r>
              <a:rPr lang="es-PE" b="1" dirty="0" err="1"/>
              <a:t>Esofagogastrectomía</a:t>
            </a:r>
            <a:r>
              <a:rPr lang="es-PE" dirty="0"/>
              <a:t>: extirpación quirúrgica de la porción inferior del esófago y del estómago, generalmente para erradicar neoplasias. </a:t>
            </a:r>
          </a:p>
          <a:p>
            <a:r>
              <a:rPr lang="es-PE" b="1" dirty="0" err="1"/>
              <a:t>Estom</a:t>
            </a:r>
            <a:r>
              <a:rPr lang="es-PE" b="1" dirty="0"/>
              <a:t>. </a:t>
            </a:r>
            <a:r>
              <a:rPr lang="es-PE" b="1" dirty="0" err="1"/>
              <a:t>Estomat</a:t>
            </a:r>
            <a:r>
              <a:rPr lang="es-PE" b="1" dirty="0"/>
              <a:t>(o</a:t>
            </a:r>
            <a:r>
              <a:rPr lang="es-PE" dirty="0"/>
              <a:t>), Oro, Os, Buco: boca. Orificio. </a:t>
            </a:r>
          </a:p>
          <a:p>
            <a:pPr lvl="1"/>
            <a:r>
              <a:rPr lang="es-PE" b="1" dirty="0"/>
              <a:t>Estomatitis</a:t>
            </a:r>
            <a:r>
              <a:rPr lang="es-PE" dirty="0"/>
              <a:t>: inflamación de la mucosa de la boca. </a:t>
            </a:r>
          </a:p>
          <a:p>
            <a:pPr lvl="1"/>
            <a:r>
              <a:rPr lang="es-PE" b="1" dirty="0" err="1"/>
              <a:t>Estomatomicosis</a:t>
            </a:r>
            <a:r>
              <a:rPr lang="es-PE" dirty="0"/>
              <a:t>: enfermedad de la boca producida por hongos. </a:t>
            </a:r>
          </a:p>
          <a:p>
            <a:pPr lvl="1"/>
            <a:r>
              <a:rPr lang="es-PE" b="1" dirty="0" err="1"/>
              <a:t>Orofaringe</a:t>
            </a:r>
            <a:r>
              <a:rPr lang="es-PE" dirty="0"/>
              <a:t>: porción faríngea que comunica con la boca. </a:t>
            </a:r>
          </a:p>
          <a:p>
            <a:r>
              <a:rPr lang="es-PE" b="1" dirty="0" err="1"/>
              <a:t>Faci</a:t>
            </a:r>
            <a:r>
              <a:rPr lang="es-PE" b="1" dirty="0"/>
              <a:t>(o), Facie</a:t>
            </a:r>
            <a:r>
              <a:rPr lang="es-PE" dirty="0"/>
              <a:t>: relativo o perteneciente a la cara </a:t>
            </a:r>
          </a:p>
          <a:p>
            <a:pPr lvl="1"/>
            <a:r>
              <a:rPr lang="es-PE" b="1" dirty="0" err="1"/>
              <a:t>Faciobraquial</a:t>
            </a:r>
            <a:r>
              <a:rPr lang="es-PE" dirty="0"/>
              <a:t>: relativo a la cara y al brazo. </a:t>
            </a:r>
          </a:p>
          <a:p>
            <a:pPr lvl="1"/>
            <a:r>
              <a:rPr lang="es-PE" b="1" dirty="0"/>
              <a:t>Facioplastia</a:t>
            </a:r>
            <a:r>
              <a:rPr lang="es-PE" dirty="0"/>
              <a:t>: cirugía plástica o reparadora de la cara.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28950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8375697-2869-412A-AEB4-B32967993B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E479837A-B3BB-462F-B4A6-B241380D4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9" r="3903" b="2"/>
          <a:stretch/>
        </p:blipFill>
        <p:spPr>
          <a:xfrm>
            <a:off x="20" y="10"/>
            <a:ext cx="4726526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DE9E2D4-C94D-4382-BD75-9A451C3DC7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1" name="Rectangle 19">
              <a:extLst>
                <a:ext uri="{FF2B5EF4-FFF2-40B4-BE49-F238E27FC236}">
                  <a16:creationId xmlns:a16="http://schemas.microsoft.com/office/drawing/2014/main" xmlns="" id="{8348A120-519A-4F2A-BE9F-C1CC48B109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2" name="Rectangle 20">
              <a:extLst>
                <a:ext uri="{FF2B5EF4-FFF2-40B4-BE49-F238E27FC236}">
                  <a16:creationId xmlns:a16="http://schemas.microsoft.com/office/drawing/2014/main" xmlns="" id="{8AE68E3F-5084-4FF1-9164-9A44B19D39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884AB1D-699B-435C-BC0A-D649097B95E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E081C1DB-D6A0-4ED6-A4FC-16466E903C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0BE09B71-5BD8-4B95-8DE8-A10B0657D5C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xmlns="" id="{F5AAF0BD-4755-42CE-B339-2C2746BB7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3824AAED-F160-40F4-8FBB-F674A4ECFE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2D4B81E4-BEC2-45B9-8242-EB39601830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3CF69791-86E8-4D88-B224-E0D2775DC0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43867" y="989351"/>
            <a:ext cx="7659156" cy="4801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PE" sz="1300" b="1" dirty="0"/>
              <a:t>Fago</a:t>
            </a:r>
            <a:r>
              <a:rPr lang="es-PE" sz="1300" dirty="0"/>
              <a:t>: Comer. Destruir. Devorar. Tragar. 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Fagocito</a:t>
            </a:r>
            <a:r>
              <a:rPr lang="es-PE" sz="1300" dirty="0"/>
              <a:t>: célula que tiene la propiedad de englobar células y cuerpos extraños. 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Disfagia</a:t>
            </a:r>
            <a:r>
              <a:rPr lang="es-PE" sz="1300" dirty="0"/>
              <a:t>: dificultad o dolor al tragar, especialmente los alimentos sólidos, debido a compresión u obstrucción del esófago. </a:t>
            </a:r>
          </a:p>
          <a:p>
            <a:pPr>
              <a:lnSpc>
                <a:spcPct val="90000"/>
              </a:lnSpc>
            </a:pPr>
            <a:r>
              <a:rPr lang="es-PE" sz="1300" b="1" dirty="0"/>
              <a:t>Fecal(o).</a:t>
            </a:r>
            <a:r>
              <a:rPr lang="es-PE" sz="1300" b="1" dirty="0" err="1"/>
              <a:t>Copr</a:t>
            </a:r>
            <a:r>
              <a:rPr lang="es-PE" sz="1300" b="1" dirty="0"/>
              <a:t>(o). </a:t>
            </a:r>
            <a:r>
              <a:rPr lang="es-PE" sz="1300" b="1" dirty="0" err="1"/>
              <a:t>Esterc</a:t>
            </a:r>
            <a:r>
              <a:rPr lang="es-PE" sz="1300" b="1" dirty="0"/>
              <a:t>(o): </a:t>
            </a:r>
            <a:r>
              <a:rPr lang="es-PE" sz="1300" dirty="0"/>
              <a:t>heces. Materia fecal. 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Fecaloma</a:t>
            </a:r>
            <a:r>
              <a:rPr lang="es-PE" sz="1300" dirty="0"/>
              <a:t>: tumor fecal. </a:t>
            </a:r>
            <a:r>
              <a:rPr lang="es-PE" sz="1300" dirty="0" err="1"/>
              <a:t>Coproma</a:t>
            </a:r>
            <a:r>
              <a:rPr lang="es-PE" sz="1300" dirty="0"/>
              <a:t>. 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Coprolalia</a:t>
            </a:r>
            <a:r>
              <a:rPr lang="es-PE" sz="1300" dirty="0"/>
              <a:t>: uso involuntario de palabras obscenas. (síndrome de Tourette)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Coprocultivo: </a:t>
            </a:r>
            <a:r>
              <a:rPr lang="es-PE" sz="1300" dirty="0"/>
              <a:t>estudio microbiológico de las heces </a:t>
            </a:r>
          </a:p>
          <a:p>
            <a:pPr>
              <a:lnSpc>
                <a:spcPct val="90000"/>
              </a:lnSpc>
            </a:pPr>
            <a:r>
              <a:rPr lang="es-PE" sz="1300" b="1" dirty="0"/>
              <a:t>Fas</a:t>
            </a:r>
            <a:r>
              <a:rPr lang="es-PE" sz="1300" dirty="0"/>
              <a:t>. </a:t>
            </a:r>
            <a:r>
              <a:rPr lang="es-PE" sz="1300" b="1" dirty="0"/>
              <a:t>Lalo</a:t>
            </a:r>
            <a:r>
              <a:rPr lang="es-PE" sz="1300" dirty="0"/>
              <a:t>: hablar. </a:t>
            </a:r>
          </a:p>
          <a:p>
            <a:pPr lvl="1">
              <a:lnSpc>
                <a:spcPct val="90000"/>
              </a:lnSpc>
            </a:pPr>
            <a:r>
              <a:rPr lang="es-PE" sz="1300" b="1" dirty="0" err="1"/>
              <a:t>Lalorrea</a:t>
            </a:r>
            <a:r>
              <a:rPr lang="es-PE" sz="1300" dirty="0"/>
              <a:t>: flujo excesivo de palabras. Sinónimo: verborrea, logorrea. </a:t>
            </a:r>
          </a:p>
          <a:p>
            <a:pPr lvl="1">
              <a:lnSpc>
                <a:spcPct val="90000"/>
              </a:lnSpc>
            </a:pPr>
            <a:r>
              <a:rPr lang="es-PE" sz="1300" b="1" dirty="0"/>
              <a:t>Afasia</a:t>
            </a:r>
            <a:r>
              <a:rPr lang="es-PE" sz="1300" dirty="0"/>
              <a:t>: trastornos del lenguaje por lesiones en ciertas regiones de la corteza cerebral. </a:t>
            </a:r>
          </a:p>
        </p:txBody>
      </p:sp>
    </p:spTree>
    <p:extLst>
      <p:ext uri="{BB962C8B-B14F-4D97-AF65-F5344CB8AC3E}">
        <p14:creationId xmlns:p14="http://schemas.microsoft.com/office/powerpoint/2010/main" val="2841885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646" y="685800"/>
            <a:ext cx="7225553" cy="54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32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726393"/>
            <a:ext cx="10018713" cy="5064807"/>
          </a:xfrm>
        </p:spPr>
        <p:txBody>
          <a:bodyPr>
            <a:normAutofit fontScale="77500" lnSpcReduction="20000"/>
          </a:bodyPr>
          <a:lstStyle/>
          <a:p>
            <a:r>
              <a:rPr lang="es-PE" b="1" dirty="0" err="1"/>
              <a:t>Gnat</a:t>
            </a:r>
            <a:r>
              <a:rPr lang="es-PE" b="1" dirty="0"/>
              <a:t>(o): </a:t>
            </a:r>
            <a:r>
              <a:rPr lang="es-PE" dirty="0"/>
              <a:t>mandíbula. Barbilla. Hueso maxilar superior o inferior. </a:t>
            </a:r>
          </a:p>
          <a:p>
            <a:pPr lvl="1"/>
            <a:r>
              <a:rPr lang="es-PE" b="1" dirty="0" err="1"/>
              <a:t>Disgnatia</a:t>
            </a:r>
            <a:r>
              <a:rPr lang="es-PE" dirty="0"/>
              <a:t>: cualquier anomalía de los maxilares superior o inferior. </a:t>
            </a:r>
          </a:p>
          <a:p>
            <a:pPr lvl="1"/>
            <a:r>
              <a:rPr lang="es-PE" b="1" dirty="0" err="1"/>
              <a:t>Gnatodinia</a:t>
            </a:r>
            <a:r>
              <a:rPr lang="es-PE" dirty="0"/>
              <a:t>: dolor en la mandíbula, como el que se asocia a una muela de juicio </a:t>
            </a:r>
            <a:r>
              <a:rPr lang="es-PE" dirty="0" err="1"/>
              <a:t>incarcerada</a:t>
            </a:r>
            <a:r>
              <a:rPr lang="es-PE" dirty="0"/>
              <a:t>. </a:t>
            </a:r>
          </a:p>
          <a:p>
            <a:pPr lvl="1"/>
            <a:r>
              <a:rPr lang="es-PE" b="1" dirty="0" err="1"/>
              <a:t>Queilognatopalatosquisis</a:t>
            </a:r>
            <a:r>
              <a:rPr lang="es-PE" dirty="0"/>
              <a:t>: deformidad caracterizada por la fisura del labio, maxilar superior y paladar duro.  </a:t>
            </a:r>
          </a:p>
          <a:p>
            <a:r>
              <a:rPr lang="es-PE" b="1" dirty="0" err="1"/>
              <a:t>Geus</a:t>
            </a:r>
            <a:r>
              <a:rPr lang="es-PE" dirty="0"/>
              <a:t>: gusto </a:t>
            </a:r>
          </a:p>
          <a:p>
            <a:pPr lvl="1"/>
            <a:r>
              <a:rPr lang="es-PE" b="1" dirty="0" err="1"/>
              <a:t>Ageusia</a:t>
            </a:r>
            <a:r>
              <a:rPr lang="es-PE" dirty="0"/>
              <a:t>: abolición o disminución del sentido del gusto. </a:t>
            </a:r>
          </a:p>
          <a:p>
            <a:r>
              <a:rPr lang="es-PE" b="1" dirty="0" err="1"/>
              <a:t>Gingiv</a:t>
            </a:r>
            <a:r>
              <a:rPr lang="es-PE" b="1" dirty="0"/>
              <a:t> </a:t>
            </a:r>
            <a:r>
              <a:rPr lang="es-PE" dirty="0"/>
              <a:t>(o): encía </a:t>
            </a:r>
          </a:p>
          <a:p>
            <a:pPr lvl="1"/>
            <a:r>
              <a:rPr lang="es-PE" b="1" dirty="0"/>
              <a:t>Gingivorragia</a:t>
            </a:r>
            <a:r>
              <a:rPr lang="es-PE" dirty="0"/>
              <a:t>: hemorragia de las encías. </a:t>
            </a:r>
          </a:p>
          <a:p>
            <a:pPr lvl="1"/>
            <a:r>
              <a:rPr lang="es-PE" b="1" dirty="0" err="1"/>
              <a:t>Gingivectomía</a:t>
            </a:r>
            <a:r>
              <a:rPr lang="es-PE" dirty="0"/>
              <a:t>: extirpación quirúrgica del tejido gingival enfermo. </a:t>
            </a:r>
          </a:p>
          <a:p>
            <a:r>
              <a:rPr lang="es-PE" b="1" dirty="0" err="1"/>
              <a:t>Gastr</a:t>
            </a:r>
            <a:r>
              <a:rPr lang="es-PE" dirty="0"/>
              <a:t>(o): estómago. </a:t>
            </a:r>
          </a:p>
          <a:p>
            <a:pPr lvl="1"/>
            <a:r>
              <a:rPr lang="es-PE" b="1" dirty="0"/>
              <a:t>Gastrectasia</a:t>
            </a:r>
            <a:r>
              <a:rPr lang="es-PE" dirty="0"/>
              <a:t>: dilatación del estómago. </a:t>
            </a:r>
          </a:p>
          <a:p>
            <a:pPr lvl="1"/>
            <a:r>
              <a:rPr lang="es-PE" b="1" dirty="0"/>
              <a:t>Gastroenteritis</a:t>
            </a:r>
            <a:r>
              <a:rPr lang="es-PE" dirty="0"/>
              <a:t>: inflamación del estómago e intestino. </a:t>
            </a:r>
          </a:p>
          <a:p>
            <a:pPr lvl="1"/>
            <a:r>
              <a:rPr lang="es-PE" b="1" dirty="0"/>
              <a:t>Gastroptosis</a:t>
            </a:r>
            <a:r>
              <a:rPr lang="es-PE" dirty="0"/>
              <a:t>: desplazamiento hacia abajo del estómago. </a:t>
            </a:r>
          </a:p>
          <a:p>
            <a:pPr lvl="1"/>
            <a:r>
              <a:rPr lang="es-PE" b="1" dirty="0" err="1"/>
              <a:t>Gastroyeyunocólico</a:t>
            </a:r>
            <a:r>
              <a:rPr lang="es-PE" dirty="0"/>
              <a:t>: relativo el estómago, yeyuno y colon. Por ejemplo: una fístula que penetra en las tres estructuras. </a:t>
            </a:r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78534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5723B3E-BAF3-40F0-80B7-1994EB84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730250"/>
            <a:ext cx="3219450" cy="2171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75500F0-7EF6-482C-810E-0AA1F982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175" y="4413250"/>
            <a:ext cx="5981700" cy="1905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8EA58B9-B9F0-469A-B74E-A0E2EDBE4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624" y="649287"/>
            <a:ext cx="7356475" cy="35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2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6BA167A-D3C3-4EE8-8B5E-1367920872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810CA83B-630E-45DB-ADCB-F026042851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7A57B554-6973-429A-818B-524C03DA479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89ED2DB2-F3BB-4B5E-84E6-CC259E394A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xmlns="" id="{93816493-5723-43CF-95A9-2CDEC9B11D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A9964935-0316-4743-BD2E-35B86AF480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2B20A700-1547-48D5-AA6F-C1473539C7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7" name="Imagen 3">
            <a:extLst>
              <a:ext uri="{FF2B5EF4-FFF2-40B4-BE49-F238E27FC236}">
                <a16:creationId xmlns:a16="http://schemas.microsoft.com/office/drawing/2014/main" xmlns="" id="{7EF34358-9CE0-4853-B37E-976E530E8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303" r="1" b="15304"/>
          <a:stretch/>
        </p:blipFill>
        <p:spPr>
          <a:xfrm>
            <a:off x="2352222" y="459386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460A8F-CD7E-4737-A58A-70A367E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90533"/>
            <a:ext cx="7413623" cy="770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endParaRPr lang="en-US" sz="4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5ED1D8E-92DB-44F4-B109-17DB6231D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88" y="944807"/>
            <a:ext cx="9695657" cy="54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6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683665"/>
            <a:ext cx="10018713" cy="5107536"/>
          </a:xfrm>
        </p:spPr>
        <p:txBody>
          <a:bodyPr>
            <a:normAutofit/>
          </a:bodyPr>
          <a:lstStyle/>
          <a:p>
            <a:r>
              <a:rPr lang="es-PE" b="1" dirty="0" err="1"/>
              <a:t>Glos</a:t>
            </a:r>
            <a:r>
              <a:rPr lang="es-PE" dirty="0"/>
              <a:t>(o): lengua. </a:t>
            </a:r>
          </a:p>
          <a:p>
            <a:pPr lvl="1"/>
            <a:r>
              <a:rPr lang="es-PE" b="1" dirty="0"/>
              <a:t>Hipogloso</a:t>
            </a:r>
            <a:r>
              <a:rPr lang="es-PE" dirty="0"/>
              <a:t>: debajo de la lengua. </a:t>
            </a:r>
          </a:p>
          <a:p>
            <a:pPr lvl="1"/>
            <a:r>
              <a:rPr lang="es-PE" b="1" dirty="0" err="1"/>
              <a:t>Macroglosia</a:t>
            </a:r>
            <a:r>
              <a:rPr lang="es-PE" dirty="0"/>
              <a:t>: hipertrofia o aumento del volumen de la lengua. </a:t>
            </a:r>
          </a:p>
          <a:p>
            <a:r>
              <a:rPr lang="es-PE" b="1" dirty="0" err="1"/>
              <a:t>Hepat</a:t>
            </a:r>
            <a:r>
              <a:rPr lang="es-PE" dirty="0"/>
              <a:t>(o): hígado. </a:t>
            </a:r>
          </a:p>
          <a:p>
            <a:pPr lvl="1"/>
            <a:r>
              <a:rPr lang="es-PE" b="1" dirty="0"/>
              <a:t>Hepatitis</a:t>
            </a:r>
            <a:r>
              <a:rPr lang="es-PE" dirty="0"/>
              <a:t>: inflamación del hígado. </a:t>
            </a:r>
          </a:p>
          <a:p>
            <a:pPr lvl="1"/>
            <a:r>
              <a:rPr lang="es-PE" b="1" dirty="0"/>
              <a:t>Hepatocito</a:t>
            </a:r>
            <a:r>
              <a:rPr lang="es-PE" dirty="0"/>
              <a:t>: célula parenquimatosa hepática. </a:t>
            </a:r>
          </a:p>
          <a:p>
            <a:pPr lvl="1"/>
            <a:r>
              <a:rPr lang="es-PE" b="1" dirty="0"/>
              <a:t>Hepatomegalia</a:t>
            </a:r>
            <a:r>
              <a:rPr lang="es-PE" dirty="0"/>
              <a:t>: aumento del volumen del hígado. </a:t>
            </a:r>
          </a:p>
          <a:p>
            <a:pPr lvl="1"/>
            <a:r>
              <a:rPr lang="es-PE" b="1" dirty="0" err="1"/>
              <a:t>Hepatonecrosis</a:t>
            </a:r>
            <a:r>
              <a:rPr lang="es-PE" dirty="0"/>
              <a:t>: muerte del tejido hepático. </a:t>
            </a:r>
          </a:p>
          <a:p>
            <a:r>
              <a:rPr lang="es-PE" b="1" dirty="0" err="1"/>
              <a:t>Ileo</a:t>
            </a:r>
            <a:r>
              <a:rPr lang="es-PE" dirty="0"/>
              <a:t>: íleon </a:t>
            </a:r>
          </a:p>
          <a:p>
            <a:pPr lvl="1"/>
            <a:r>
              <a:rPr lang="es-PE" b="1" dirty="0" err="1"/>
              <a:t>Ileoileostomía</a:t>
            </a:r>
            <a:r>
              <a:rPr lang="es-PE" dirty="0"/>
              <a:t>: conexión quirúrgica entre dos porciones del íleon no contiguas. </a:t>
            </a:r>
          </a:p>
          <a:p>
            <a:pPr lvl="1"/>
            <a:r>
              <a:rPr lang="es-PE" b="1" dirty="0" err="1"/>
              <a:t>Ileitis</a:t>
            </a:r>
            <a:r>
              <a:rPr lang="es-PE" dirty="0"/>
              <a:t>: inflamación del íleon. </a:t>
            </a:r>
          </a:p>
          <a:p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36A0F00-CEA9-4AFA-B8E0-221047B2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515" y="683665"/>
            <a:ext cx="2038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854579"/>
            <a:ext cx="10018713" cy="4936621"/>
          </a:xfrm>
        </p:spPr>
        <p:txBody>
          <a:bodyPr>
            <a:normAutofit fontScale="92500" lnSpcReduction="10000"/>
          </a:bodyPr>
          <a:lstStyle/>
          <a:p>
            <a:r>
              <a:rPr lang="es-PE" b="1"/>
              <a:t>Lapar</a:t>
            </a:r>
            <a:r>
              <a:rPr lang="es-PE"/>
              <a:t>(o): pared abdominal. </a:t>
            </a:r>
          </a:p>
          <a:p>
            <a:pPr lvl="1"/>
            <a:r>
              <a:rPr lang="es-PE" b="1"/>
              <a:t>Laparoscopia</a:t>
            </a:r>
            <a:r>
              <a:rPr lang="es-PE"/>
              <a:t>: visualización del contenido de la cavidad abdominal por medio de un endoscopio. Sinónimo: celioscopía. </a:t>
            </a:r>
          </a:p>
          <a:p>
            <a:pPr lvl="1"/>
            <a:r>
              <a:rPr lang="es-PE" b="1"/>
              <a:t>Laparorrafia</a:t>
            </a:r>
            <a:r>
              <a:rPr lang="es-PE"/>
              <a:t>: sutura de la pared abdominal. </a:t>
            </a:r>
          </a:p>
          <a:p>
            <a:r>
              <a:rPr lang="es-PE" b="1"/>
              <a:t>Onfal </a:t>
            </a:r>
            <a:r>
              <a:rPr lang="es-PE"/>
              <a:t>(o): ombligo </a:t>
            </a:r>
          </a:p>
          <a:p>
            <a:pPr lvl="1"/>
            <a:r>
              <a:rPr lang="es-PE" b="1"/>
              <a:t>Onfalocele</a:t>
            </a:r>
            <a:r>
              <a:rPr lang="es-PE"/>
              <a:t>: hernia congénita del ombligo. </a:t>
            </a:r>
          </a:p>
          <a:p>
            <a:pPr lvl="1"/>
            <a:r>
              <a:rPr lang="es-PE" b="1"/>
              <a:t>Onfalorrea</a:t>
            </a:r>
            <a:r>
              <a:rPr lang="es-PE"/>
              <a:t>: derrame de líquido purulento o seroso por el ombligo. </a:t>
            </a:r>
          </a:p>
          <a:p>
            <a:r>
              <a:rPr lang="es-PE" b="1"/>
              <a:t>Orexia</a:t>
            </a:r>
            <a:r>
              <a:rPr lang="es-PE"/>
              <a:t>: apetito. Necesidad de tomar alimentos. </a:t>
            </a:r>
          </a:p>
          <a:p>
            <a:pPr lvl="1"/>
            <a:r>
              <a:rPr lang="es-PE" b="1"/>
              <a:t>Anorexia</a:t>
            </a:r>
            <a:r>
              <a:rPr lang="es-PE"/>
              <a:t>: perdida del apetito </a:t>
            </a:r>
          </a:p>
          <a:p>
            <a:r>
              <a:rPr lang="es-PE" b="1"/>
              <a:t>Palat</a:t>
            </a:r>
            <a:r>
              <a:rPr lang="es-PE"/>
              <a:t>(o): paladar. </a:t>
            </a:r>
          </a:p>
          <a:p>
            <a:pPr lvl="1"/>
            <a:r>
              <a:rPr lang="es-PE" b="1"/>
              <a:t>Palatoplastía</a:t>
            </a:r>
            <a:r>
              <a:rPr lang="es-PE"/>
              <a:t>: cirugía plástica del paladar, sobre todo del paladar hendido. </a:t>
            </a:r>
          </a:p>
          <a:p>
            <a:pPr lvl="1"/>
            <a:r>
              <a:rPr lang="es-PE" b="1"/>
              <a:t>Palatosquisis</a:t>
            </a:r>
            <a:r>
              <a:rPr lang="es-PE"/>
              <a:t>: fisura o hendidura del paladar.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5435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083" y="1297408"/>
            <a:ext cx="5728090" cy="43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10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5676" y="358922"/>
            <a:ext cx="10537348" cy="6058969"/>
          </a:xfrm>
        </p:spPr>
        <p:txBody>
          <a:bodyPr>
            <a:normAutofit fontScale="92500" lnSpcReduction="10000"/>
          </a:bodyPr>
          <a:lstStyle/>
          <a:p>
            <a:r>
              <a:rPr lang="es-PE" b="1" dirty="0" err="1"/>
              <a:t>Pancre</a:t>
            </a:r>
            <a:r>
              <a:rPr lang="es-PE" b="1" dirty="0"/>
              <a:t>(o), </a:t>
            </a:r>
            <a:r>
              <a:rPr lang="es-PE" b="1" dirty="0" err="1"/>
              <a:t>Pancreat</a:t>
            </a:r>
            <a:r>
              <a:rPr lang="es-PE" b="1" dirty="0"/>
              <a:t>(o): </a:t>
            </a:r>
            <a:r>
              <a:rPr lang="es-PE" dirty="0"/>
              <a:t>páncreas. </a:t>
            </a:r>
          </a:p>
          <a:p>
            <a:pPr lvl="1"/>
            <a:r>
              <a:rPr lang="es-PE" b="1" dirty="0" err="1"/>
              <a:t>Pancreatectomía</a:t>
            </a:r>
            <a:r>
              <a:rPr lang="es-PE" dirty="0"/>
              <a:t>: extirpación quirúrgica del páncreas. </a:t>
            </a:r>
          </a:p>
          <a:p>
            <a:pPr lvl="1"/>
            <a:r>
              <a:rPr lang="es-PE" b="1" dirty="0"/>
              <a:t>Pancreatitis</a:t>
            </a:r>
            <a:r>
              <a:rPr lang="es-PE" dirty="0"/>
              <a:t>: inflamación del páncreas. </a:t>
            </a:r>
          </a:p>
          <a:p>
            <a:pPr lvl="1"/>
            <a:r>
              <a:rPr lang="es-PE" b="1" dirty="0" err="1"/>
              <a:t>Pancreaticoyeyunostomía</a:t>
            </a:r>
            <a:r>
              <a:rPr lang="es-PE" dirty="0"/>
              <a:t>: implantación quirúrgica del conducto pancreático en el yeyuno. </a:t>
            </a:r>
          </a:p>
          <a:p>
            <a:r>
              <a:rPr lang="es-PE" b="1" dirty="0" err="1"/>
              <a:t>Pepsis</a:t>
            </a:r>
            <a:r>
              <a:rPr lang="es-PE" dirty="0"/>
              <a:t>, </a:t>
            </a:r>
            <a:r>
              <a:rPr lang="es-PE" b="1" dirty="0" err="1"/>
              <a:t>Pepsia</a:t>
            </a:r>
            <a:r>
              <a:rPr lang="es-PE" dirty="0"/>
              <a:t>: digestión. </a:t>
            </a:r>
          </a:p>
          <a:p>
            <a:pPr lvl="1"/>
            <a:r>
              <a:rPr lang="es-PE" b="1" dirty="0"/>
              <a:t>Eupepsia</a:t>
            </a:r>
            <a:r>
              <a:rPr lang="es-PE" dirty="0"/>
              <a:t>: digestión buena, normal. </a:t>
            </a:r>
          </a:p>
          <a:p>
            <a:pPr lvl="1"/>
            <a:r>
              <a:rPr lang="es-PE" b="1" dirty="0" err="1"/>
              <a:t>Peptico</a:t>
            </a:r>
            <a:r>
              <a:rPr lang="es-PE" dirty="0"/>
              <a:t>: relativo a la digestión o a las enzimas y secreciones para la digestión. </a:t>
            </a:r>
          </a:p>
          <a:p>
            <a:r>
              <a:rPr lang="es-PE" b="1" dirty="0" err="1"/>
              <a:t>Prandium</a:t>
            </a:r>
            <a:r>
              <a:rPr lang="es-PE" dirty="0"/>
              <a:t>: comida. Almuerzo. </a:t>
            </a:r>
          </a:p>
          <a:p>
            <a:pPr lvl="1"/>
            <a:r>
              <a:rPr lang="es-PE" b="1" dirty="0" err="1"/>
              <a:t>Prandial</a:t>
            </a:r>
            <a:r>
              <a:rPr lang="es-PE" dirty="0"/>
              <a:t>: perteneciente a una comida. </a:t>
            </a:r>
          </a:p>
          <a:p>
            <a:pPr lvl="1"/>
            <a:r>
              <a:rPr lang="es-PE" b="1" dirty="0" err="1"/>
              <a:t>Posprandial</a:t>
            </a:r>
            <a:r>
              <a:rPr lang="es-PE" dirty="0"/>
              <a:t>: que ocurre después de una comida. </a:t>
            </a:r>
          </a:p>
          <a:p>
            <a:r>
              <a:rPr lang="es-PE" b="1" dirty="0" err="1"/>
              <a:t>Proct</a:t>
            </a:r>
            <a:r>
              <a:rPr lang="es-PE" dirty="0"/>
              <a:t>(o), </a:t>
            </a:r>
            <a:r>
              <a:rPr lang="es-PE" dirty="0" err="1"/>
              <a:t>Rect</a:t>
            </a:r>
            <a:r>
              <a:rPr lang="es-PE" dirty="0"/>
              <a:t>(o): recto. Ano.  </a:t>
            </a:r>
          </a:p>
          <a:p>
            <a:pPr lvl="1"/>
            <a:r>
              <a:rPr lang="es-PE" b="1" dirty="0" err="1"/>
              <a:t>Proctocele</a:t>
            </a:r>
            <a:r>
              <a:rPr lang="es-PE" dirty="0"/>
              <a:t>: hernia del recto. </a:t>
            </a:r>
          </a:p>
          <a:p>
            <a:pPr lvl="1"/>
            <a:r>
              <a:rPr lang="es-PE" b="1" dirty="0" err="1"/>
              <a:t>Proctodinia</a:t>
            </a:r>
            <a:r>
              <a:rPr lang="es-PE" dirty="0"/>
              <a:t>: dolor en el recto y en el ano. Sinónimo: proctalgia, </a:t>
            </a:r>
            <a:r>
              <a:rPr lang="es-PE" dirty="0" err="1"/>
              <a:t>rectalgia</a:t>
            </a:r>
            <a:r>
              <a:rPr lang="es-PE" dirty="0"/>
              <a:t>. </a:t>
            </a:r>
          </a:p>
          <a:p>
            <a:pPr lvl="1"/>
            <a:r>
              <a:rPr lang="es-PE" b="1" dirty="0"/>
              <a:t>Proctología</a:t>
            </a:r>
            <a:r>
              <a:rPr lang="es-PE" dirty="0"/>
              <a:t>: rama de la medicina que se ocupa del estudio del recto y ano y del tratamiento de sus enfermedades.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82408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1958"/>
            <a:ext cx="10018713" cy="895172"/>
          </a:xfrm>
        </p:spPr>
        <p:txBody>
          <a:bodyPr/>
          <a:lstStyle/>
          <a:p>
            <a:r>
              <a:rPr lang="es-PE" dirty="0"/>
              <a:t>Sistema Circulatorio y Linfático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3843" y="1290415"/>
            <a:ext cx="11468455" cy="5469308"/>
          </a:xfrm>
        </p:spPr>
        <p:txBody>
          <a:bodyPr>
            <a:noAutofit/>
          </a:bodyPr>
          <a:lstStyle/>
          <a:p>
            <a:r>
              <a:rPr lang="es-PE" b="1" dirty="0" err="1"/>
              <a:t>Aden</a:t>
            </a:r>
            <a:r>
              <a:rPr lang="es-PE" dirty="0"/>
              <a:t>(o): glándula o ganglio </a:t>
            </a:r>
          </a:p>
          <a:p>
            <a:pPr lvl="1"/>
            <a:r>
              <a:rPr lang="es-PE" sz="2400" b="1" dirty="0"/>
              <a:t>Adenomegalia</a:t>
            </a:r>
            <a:r>
              <a:rPr lang="es-PE" sz="2400" dirty="0"/>
              <a:t>: hipertrofia de una glándula o ganglio. </a:t>
            </a:r>
          </a:p>
          <a:p>
            <a:pPr lvl="1"/>
            <a:r>
              <a:rPr lang="es-PE" sz="2400" b="1" dirty="0"/>
              <a:t>Adenitis</a:t>
            </a:r>
            <a:r>
              <a:rPr lang="es-PE" sz="2400" dirty="0"/>
              <a:t>: inflamación aguda o crónica de los ganglios linfáticos. Sinónimo: </a:t>
            </a:r>
            <a:r>
              <a:rPr lang="es-PE" sz="2400" dirty="0" err="1"/>
              <a:t>linfadenitis</a:t>
            </a:r>
            <a:r>
              <a:rPr lang="es-PE" sz="2400" dirty="0"/>
              <a:t>. </a:t>
            </a:r>
          </a:p>
          <a:p>
            <a:pPr lvl="1"/>
            <a:r>
              <a:rPr lang="es-PE" sz="2400" b="1" dirty="0"/>
              <a:t>Adenoma: </a:t>
            </a:r>
            <a:r>
              <a:rPr lang="es-PE" sz="2400" dirty="0"/>
              <a:t>tumor benigno de la glándula </a:t>
            </a:r>
          </a:p>
          <a:p>
            <a:r>
              <a:rPr lang="es-PE" b="1" dirty="0" err="1"/>
              <a:t>Angi</a:t>
            </a:r>
            <a:r>
              <a:rPr lang="es-PE" dirty="0"/>
              <a:t>(o): vaso o conducto (cualquier vaso: arterial, venoso o linfático; conductos como los biliares o deferentes). Es más correcto anteponer la partícula correspondiente en cada caso, por ejemplo: </a:t>
            </a:r>
            <a:r>
              <a:rPr lang="es-PE" dirty="0" err="1"/>
              <a:t>hemangio</a:t>
            </a:r>
            <a:r>
              <a:rPr lang="es-PE" dirty="0"/>
              <a:t> (vaso sanguíneo), </a:t>
            </a:r>
            <a:r>
              <a:rPr lang="es-PE" dirty="0" err="1"/>
              <a:t>linfagio</a:t>
            </a:r>
            <a:r>
              <a:rPr lang="es-PE" dirty="0"/>
              <a:t> (vaso linfático), </a:t>
            </a:r>
            <a:r>
              <a:rPr lang="es-PE" dirty="0" err="1"/>
              <a:t>colangio</a:t>
            </a:r>
            <a:r>
              <a:rPr lang="es-PE" dirty="0"/>
              <a:t> (conducto biliar). </a:t>
            </a:r>
          </a:p>
          <a:p>
            <a:pPr lvl="1"/>
            <a:r>
              <a:rPr lang="es-PE" sz="2400" b="1" dirty="0"/>
              <a:t>Angiografía</a:t>
            </a:r>
            <a:r>
              <a:rPr lang="es-PE" sz="2400" dirty="0"/>
              <a:t>: examen radiológico de los vasos sanguíneos tras la inyección de una sustancia radiopaca. </a:t>
            </a:r>
          </a:p>
          <a:p>
            <a:pPr lvl="1"/>
            <a:r>
              <a:rPr lang="es-PE" sz="2400" b="1" dirty="0"/>
              <a:t>Angioma</a:t>
            </a:r>
            <a:r>
              <a:rPr lang="es-PE" sz="2400" dirty="0"/>
              <a:t>: tumor compuesto de vasos sanguíneos (hemangioma) o linfáticos (</a:t>
            </a:r>
            <a:r>
              <a:rPr lang="es-PE" sz="2400" dirty="0" err="1"/>
              <a:t>linfangioma</a:t>
            </a:r>
            <a:r>
              <a:rPr lang="es-PE" sz="2400" dirty="0"/>
              <a:t>) dilatados. </a:t>
            </a:r>
          </a:p>
          <a:p>
            <a:endParaRPr lang="es-P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710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5" y="1519517"/>
            <a:ext cx="8206024" cy="34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786213"/>
            <a:ext cx="10018713" cy="5004987"/>
          </a:xfrm>
        </p:spPr>
        <p:txBody>
          <a:bodyPr>
            <a:normAutofit fontScale="85000" lnSpcReduction="10000"/>
          </a:bodyPr>
          <a:lstStyle/>
          <a:p>
            <a:r>
              <a:rPr lang="es-PE" b="1" dirty="0" err="1"/>
              <a:t>Peritone</a:t>
            </a:r>
            <a:r>
              <a:rPr lang="es-PE" dirty="0"/>
              <a:t>(o): peritoneo. </a:t>
            </a:r>
          </a:p>
          <a:p>
            <a:pPr lvl="1"/>
            <a:r>
              <a:rPr lang="es-PE" b="1" dirty="0"/>
              <a:t>Peritonitis</a:t>
            </a:r>
            <a:r>
              <a:rPr lang="es-PE" dirty="0"/>
              <a:t>: inflamación del peritoneo. </a:t>
            </a:r>
          </a:p>
          <a:p>
            <a:pPr lvl="1"/>
            <a:r>
              <a:rPr lang="es-PE" b="1" dirty="0" err="1"/>
              <a:t>Peritoneocentesis</a:t>
            </a:r>
            <a:r>
              <a:rPr lang="es-PE" dirty="0"/>
              <a:t>: paracentesis o punción de la cavidad peritoneal con el fin de extraer líquido. </a:t>
            </a:r>
          </a:p>
          <a:p>
            <a:r>
              <a:rPr lang="es-PE" b="1" dirty="0" err="1"/>
              <a:t>Pilor</a:t>
            </a:r>
            <a:r>
              <a:rPr lang="es-PE" dirty="0"/>
              <a:t>(o): píloro. </a:t>
            </a:r>
          </a:p>
          <a:p>
            <a:pPr lvl="1"/>
            <a:r>
              <a:rPr lang="es-PE" b="1" dirty="0" err="1"/>
              <a:t>Piloralgia</a:t>
            </a:r>
            <a:r>
              <a:rPr lang="es-PE" dirty="0"/>
              <a:t>: dolor en la región pilórica del estómago. </a:t>
            </a:r>
          </a:p>
          <a:p>
            <a:pPr lvl="1"/>
            <a:r>
              <a:rPr lang="es-PE" b="1" dirty="0" err="1"/>
              <a:t>Pilorogastrectomía</a:t>
            </a:r>
            <a:r>
              <a:rPr lang="es-PE" dirty="0"/>
              <a:t>: extirpación quirúrgica de la porción pilórica del estómago. </a:t>
            </a:r>
          </a:p>
          <a:p>
            <a:r>
              <a:rPr lang="es-PE" b="1" dirty="0"/>
              <a:t>Quilo</a:t>
            </a:r>
            <a:r>
              <a:rPr lang="es-PE" dirty="0"/>
              <a:t>: jugo. Quilo </a:t>
            </a:r>
          </a:p>
          <a:p>
            <a:pPr lvl="1"/>
            <a:r>
              <a:rPr lang="es-PE" b="1" dirty="0" err="1"/>
              <a:t>Quilotórax</a:t>
            </a:r>
            <a:r>
              <a:rPr lang="es-PE" dirty="0"/>
              <a:t>: acumulación de líquido lechoso (quilo) en la cavidad pleural. </a:t>
            </a:r>
          </a:p>
          <a:p>
            <a:pPr lvl="1"/>
            <a:r>
              <a:rPr lang="es-PE" b="1" dirty="0" err="1"/>
              <a:t>Quiloperitoneo</a:t>
            </a:r>
            <a:r>
              <a:rPr lang="es-PE" dirty="0"/>
              <a:t>: acumulación de quilo en la cavidad peritoneal; también llamada ascitis quilosa. </a:t>
            </a:r>
          </a:p>
          <a:p>
            <a:r>
              <a:rPr lang="es-PE" b="1" dirty="0" err="1"/>
              <a:t>Queil</a:t>
            </a:r>
            <a:r>
              <a:rPr lang="es-PE" dirty="0"/>
              <a:t>(o): labio. </a:t>
            </a:r>
          </a:p>
          <a:p>
            <a:pPr lvl="1"/>
            <a:r>
              <a:rPr lang="es-PE" b="1" dirty="0" err="1"/>
              <a:t>Queiloplastía</a:t>
            </a:r>
            <a:r>
              <a:rPr lang="es-PE" dirty="0"/>
              <a:t>: cirugía reparadora del labio. Por ejemplo: para extirpar una cicatriz o </a:t>
            </a:r>
            <a:r>
              <a:rPr lang="es-PE" dirty="0" err="1"/>
              <a:t>queloide</a:t>
            </a:r>
            <a:r>
              <a:rPr lang="es-PE" dirty="0"/>
              <a:t>. </a:t>
            </a:r>
          </a:p>
          <a:p>
            <a:pPr lvl="1"/>
            <a:r>
              <a:rPr lang="es-PE" b="1" dirty="0" err="1"/>
              <a:t>Queilosquisis</a:t>
            </a:r>
            <a:r>
              <a:rPr lang="es-PE" dirty="0"/>
              <a:t>: labio hendido. Labio leporino.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9142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4E0B975-704C-4C09-B7F0-26E65AAF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BC2BB41-1331-44CB-AAD9-20D1E797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D72B44C-3BE1-449D-8659-B9D2B6D1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20" y="914400"/>
            <a:ext cx="4934174" cy="48767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4DA601E-1D0F-475C-B249-92B9B5D8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23" y="914400"/>
            <a:ext cx="5715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6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1375873"/>
            <a:ext cx="10018713" cy="4415327"/>
          </a:xfrm>
        </p:spPr>
        <p:txBody>
          <a:bodyPr/>
          <a:lstStyle/>
          <a:p>
            <a:r>
              <a:rPr lang="es-PE" b="1" dirty="0" err="1"/>
              <a:t>Arteri</a:t>
            </a:r>
            <a:r>
              <a:rPr lang="es-PE" dirty="0"/>
              <a:t>(o): arteria.  </a:t>
            </a:r>
          </a:p>
          <a:p>
            <a:pPr lvl="1"/>
            <a:r>
              <a:rPr lang="es-PE" sz="2400" b="1" dirty="0" err="1"/>
              <a:t>Arterioplastia</a:t>
            </a:r>
            <a:r>
              <a:rPr lang="es-PE" sz="2400" dirty="0"/>
              <a:t>: reposición o reparación quirúrgica de un segmento en una arteria. </a:t>
            </a:r>
          </a:p>
          <a:p>
            <a:pPr lvl="1"/>
            <a:r>
              <a:rPr lang="es-PE" sz="2400" b="1" dirty="0"/>
              <a:t>Arteriosclerosis</a:t>
            </a:r>
            <a:r>
              <a:rPr lang="es-PE" sz="2400" dirty="0"/>
              <a:t>: enfermedad que produce engrosamiento y pérdida de elasticidad de las paredes arteriales.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204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2.bago.com.bo/sbp/revista_ped/vol41_2/imagenes/Imag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75"/>
            <a:ext cx="5012055" cy="37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028" name="Picture 4" descr="http://img.medscape.com/pi/emed/ckb/infectious_diseases/211212-1641806-214100-201527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31" y="1661160"/>
            <a:ext cx="382229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encrypted-tbn2.gstatic.com/images?q=tbn:ANd9GcR-pnKFjAu0C5ai9Ywwa0rB6Ku8RlSWjtU_zJSLiHcRzWGG8auEBWDhJ0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1" y="3806316"/>
            <a:ext cx="3527424" cy="26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02" y="1115058"/>
            <a:ext cx="7644837" cy="4300221"/>
          </a:xfrm>
          <a:prstGeom prst="rect">
            <a:avLst/>
          </a:prstGeom>
        </p:spPr>
      </p:pic>
      <p:pic>
        <p:nvPicPr>
          <p:cNvPr id="1032" name="Picture 8" descr="http://www.mdguidelines.com/espanol/images/Illustrations/atheros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" y="341524"/>
            <a:ext cx="11826239" cy="603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75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1119499"/>
            <a:ext cx="10018713" cy="4671701"/>
          </a:xfrm>
        </p:spPr>
        <p:txBody>
          <a:bodyPr>
            <a:normAutofit/>
          </a:bodyPr>
          <a:lstStyle/>
          <a:p>
            <a:r>
              <a:rPr lang="es-PE" b="1" dirty="0" err="1"/>
              <a:t>Cardi</a:t>
            </a:r>
            <a:r>
              <a:rPr lang="es-PE" dirty="0"/>
              <a:t>(o), </a:t>
            </a:r>
            <a:r>
              <a:rPr lang="es-PE" dirty="0" err="1"/>
              <a:t>Cor</a:t>
            </a:r>
            <a:r>
              <a:rPr lang="es-PE" dirty="0"/>
              <a:t>, </a:t>
            </a:r>
            <a:r>
              <a:rPr lang="es-PE" dirty="0" err="1"/>
              <a:t>Cord</a:t>
            </a:r>
            <a:r>
              <a:rPr lang="es-PE" dirty="0"/>
              <a:t>: corazón. </a:t>
            </a:r>
          </a:p>
          <a:p>
            <a:pPr lvl="1"/>
            <a:r>
              <a:rPr lang="es-PE" b="1" dirty="0" err="1"/>
              <a:t>Cor</a:t>
            </a:r>
            <a:r>
              <a:rPr lang="es-PE" b="1" dirty="0"/>
              <a:t> </a:t>
            </a:r>
            <a:r>
              <a:rPr lang="es-PE" dirty="0"/>
              <a:t>pulmonar: afección caracterizada por el agrandamiento del ventrículo derecho consecutivo a una alteración del parénquima o de los vasos sanguíneos pulmonares. </a:t>
            </a:r>
          </a:p>
          <a:p>
            <a:pPr lvl="1"/>
            <a:r>
              <a:rPr lang="es-PE" b="1" dirty="0"/>
              <a:t>Cardiomegalia</a:t>
            </a:r>
            <a:r>
              <a:rPr lang="es-PE" dirty="0"/>
              <a:t>: aumento del tamaño del corazón. Sinónimo: megalocardia. </a:t>
            </a:r>
          </a:p>
          <a:p>
            <a:pPr lvl="1"/>
            <a:r>
              <a:rPr lang="es-PE" b="1" dirty="0" err="1"/>
              <a:t>Precordialgia</a:t>
            </a:r>
            <a:r>
              <a:rPr lang="es-PE" dirty="0"/>
              <a:t>: dolor que se experimenta en la superficie anterior del corazón, comprende región epigástrica y parte inferior del tórax. </a:t>
            </a:r>
          </a:p>
          <a:p>
            <a:r>
              <a:rPr lang="es-PE" b="1" dirty="0" err="1"/>
              <a:t>Esplen</a:t>
            </a:r>
            <a:r>
              <a:rPr lang="es-PE" dirty="0"/>
              <a:t>(o), Lien(o): bazo. </a:t>
            </a:r>
          </a:p>
          <a:p>
            <a:pPr lvl="1"/>
            <a:r>
              <a:rPr lang="es-PE" b="1" dirty="0"/>
              <a:t>Esplenectomía</a:t>
            </a:r>
            <a:r>
              <a:rPr lang="es-PE" dirty="0"/>
              <a:t>: extirpación quirúrgica del bazo. </a:t>
            </a:r>
          </a:p>
          <a:p>
            <a:pPr lvl="1"/>
            <a:r>
              <a:rPr lang="es-PE" b="1" dirty="0" err="1"/>
              <a:t>Esplenorragia</a:t>
            </a:r>
            <a:r>
              <a:rPr lang="es-PE" dirty="0"/>
              <a:t>: hemorragia por rotura del bazo. </a:t>
            </a:r>
          </a:p>
        </p:txBody>
      </p:sp>
    </p:spTree>
    <p:extLst>
      <p:ext uri="{BB962C8B-B14F-4D97-AF65-F5344CB8AC3E}">
        <p14:creationId xmlns:p14="http://schemas.microsoft.com/office/powerpoint/2010/main" val="4240080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9351" y="4038601"/>
            <a:ext cx="10018713" cy="1752599"/>
          </a:xfrm>
        </p:spPr>
        <p:txBody>
          <a:bodyPr/>
          <a:lstStyle/>
          <a:p>
            <a:endParaRPr lang="es-PE" dirty="0"/>
          </a:p>
        </p:txBody>
      </p:sp>
      <p:pic>
        <p:nvPicPr>
          <p:cNvPr id="2050" name="Picture 2" descr="http://www.e-precis.it/images/n2/cardiomegalia-cuore_ingrossa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30" y="250259"/>
            <a:ext cx="6941441" cy="37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53" y="4174596"/>
            <a:ext cx="5917706" cy="26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91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5|0.3|0.4|0.4|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Paralaje</Template>
  <TotalTime>1346</TotalTime>
  <Words>1799</Words>
  <Application>Microsoft Office PowerPoint</Application>
  <PresentationFormat>Panorámica</PresentationFormat>
  <Paragraphs>196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4" baseType="lpstr">
      <vt:lpstr>Arial</vt:lpstr>
      <vt:lpstr>Corbel</vt:lpstr>
      <vt:lpstr>Parallax</vt:lpstr>
      <vt:lpstr>Sistema Circulatorio y Linfático </vt:lpstr>
      <vt:lpstr>Presentación de PowerPoint</vt:lpstr>
      <vt:lpstr>Presentación de PowerPoint</vt:lpstr>
      <vt:lpstr>Sistema Circulatorio y Linfático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 digestivo </vt:lpstr>
      <vt:lpstr>Presentación de PowerPoint</vt:lpstr>
      <vt:lpstr>Colostomia </vt:lpstr>
      <vt:lpstr>Sistema Digestivo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Terminología Medica</dc:title>
  <dc:creator>NARDA ROSARIO ECHEVARRIA HERDIA</dc:creator>
  <cp:lastModifiedBy>Aula1</cp:lastModifiedBy>
  <cp:revision>35</cp:revision>
  <dcterms:created xsi:type="dcterms:W3CDTF">2014-11-20T16:42:14Z</dcterms:created>
  <dcterms:modified xsi:type="dcterms:W3CDTF">2017-12-01T23:07:32Z</dcterms:modified>
</cp:coreProperties>
</file>